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9" r:id="rId4"/>
    <p:sldMasterId id="2147484475" r:id="rId5"/>
    <p:sldMasterId id="2147484495" r:id="rId6"/>
    <p:sldMasterId id="2147484546" r:id="rId7"/>
  </p:sldMasterIdLst>
  <p:notesMasterIdLst>
    <p:notesMasterId r:id="rId38"/>
  </p:notesMasterIdLst>
  <p:handoutMasterIdLst>
    <p:handoutMasterId r:id="rId39"/>
  </p:handoutMasterIdLst>
  <p:sldIdLst>
    <p:sldId id="1502" r:id="rId8"/>
    <p:sldId id="1552" r:id="rId9"/>
    <p:sldId id="1553" r:id="rId10"/>
    <p:sldId id="1554" r:id="rId11"/>
    <p:sldId id="1555" r:id="rId12"/>
    <p:sldId id="1556" r:id="rId13"/>
    <p:sldId id="1578" r:id="rId14"/>
    <p:sldId id="1579" r:id="rId15"/>
    <p:sldId id="1559" r:id="rId16"/>
    <p:sldId id="1560" r:id="rId17"/>
    <p:sldId id="1561" r:id="rId18"/>
    <p:sldId id="1562" r:id="rId19"/>
    <p:sldId id="1563" r:id="rId20"/>
    <p:sldId id="1565" r:id="rId21"/>
    <p:sldId id="1570" r:id="rId22"/>
    <p:sldId id="1584" r:id="rId23"/>
    <p:sldId id="1596" r:id="rId24"/>
    <p:sldId id="1564" r:id="rId25"/>
    <p:sldId id="1568" r:id="rId26"/>
    <p:sldId id="1591" r:id="rId27"/>
    <p:sldId id="1582" r:id="rId28"/>
    <p:sldId id="1594" r:id="rId29"/>
    <p:sldId id="1595" r:id="rId30"/>
    <p:sldId id="1583" r:id="rId31"/>
    <p:sldId id="1575" r:id="rId32"/>
    <p:sldId id="1576" r:id="rId33"/>
    <p:sldId id="1577" r:id="rId34"/>
    <p:sldId id="1603" r:id="rId35"/>
    <p:sldId id="1599" r:id="rId36"/>
    <p:sldId id="1606"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C8FB21-FF75-44A0-8090-B2FB240B014B}">
          <p14:sldIdLst>
            <p14:sldId id="1502"/>
            <p14:sldId id="1552"/>
            <p14:sldId id="1553"/>
            <p14:sldId id="1554"/>
            <p14:sldId id="1555"/>
            <p14:sldId id="1556"/>
            <p14:sldId id="1578"/>
            <p14:sldId id="1579"/>
            <p14:sldId id="1559"/>
            <p14:sldId id="1560"/>
            <p14:sldId id="1561"/>
            <p14:sldId id="1562"/>
            <p14:sldId id="1563"/>
            <p14:sldId id="1565"/>
          </p14:sldIdLst>
        </p14:section>
        <p14:section name="Functions" id="{232EA7BD-9F47-B241-8C4D-2B3D8E2A26F3}">
          <p14:sldIdLst>
            <p14:sldId id="1570"/>
            <p14:sldId id="1584"/>
            <p14:sldId id="1596"/>
            <p14:sldId id="1564"/>
          </p14:sldIdLst>
        </p14:section>
        <p14:section name="Logic Apps" id="{3B9594F5-ADB0-4D4B-8129-D9E11CF5CAA6}">
          <p14:sldIdLst>
            <p14:sldId id="1568"/>
            <p14:sldId id="1591"/>
            <p14:sldId id="1582"/>
          </p14:sldIdLst>
        </p14:section>
        <p14:section name="Event Grid" id="{02E0D434-7CB9-4798-B23D-EEB7E0B919DD}">
          <p14:sldIdLst>
            <p14:sldId id="1594"/>
            <p14:sldId id="1595"/>
            <p14:sldId id="1583"/>
          </p14:sldIdLst>
        </p14:section>
        <p14:section name="End to end demo" id="{B1AE4E71-0096-F84C-BD66-1C97E1B78958}">
          <p14:sldIdLst/>
        </p14:section>
        <p14:section name="Customer Evidence" id="{FE6EA168-6799-4E05-ADF4-CCB65000F18F}">
          <p14:sldIdLst>
            <p14:sldId id="1575"/>
            <p14:sldId id="1576"/>
            <p14:sldId id="1577"/>
          </p14:sldIdLst>
        </p14:section>
        <p14:section name="Closing" id="{29039B3C-4E46-4C4E-9BAE-9ECA1B061199}">
          <p14:sldIdLst>
            <p14:sldId id="1603"/>
            <p14:sldId id="1599"/>
            <p14:sldId id="16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hristos Matskas" initials="CM" lastIdx="17" clrIdx="4">
    <p:extLst>
      <p:ext uri="{19B8F6BF-5375-455C-9EA6-DF929625EA0E}">
        <p15:presenceInfo xmlns:p15="http://schemas.microsoft.com/office/powerpoint/2012/main" userId="2b548a1b-e0ab-49b8-a683-ebd48b4e71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67362" autoAdjust="0"/>
  </p:normalViewPr>
  <p:slideViewPr>
    <p:cSldViewPr snapToGrid="0">
      <p:cViewPr varScale="1">
        <p:scale>
          <a:sx n="86" d="100"/>
          <a:sy n="86" d="100"/>
        </p:scale>
        <p:origin x="1212"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ago Almeida" userId="d17db4b1-39ff-4f12-a233-f5904a32bee0" providerId="ADAL" clId="{4EBE9E68-8E47-624C-9215-BF4D36DE86C8}"/>
  </pc:docChgLst>
  <pc:docChgLst>
    <pc:chgData name="Jeff Hollan" userId="eeefd95a-b7c9-4c6b-9601-7f3decd90f5a" providerId="ADAL" clId="{A4D3C3BE-305E-F64B-BDA5-76CF368E4901}"/>
  </pc:docChgLst>
  <pc:docChgLst>
    <pc:chgData name="Oded Dvoskin" userId="57d0b4d4-084d-439c-a515-98f4d8e9f5ce" providerId="ADAL" clId="{836ABEF6-356D-4059-B8E3-9D5B9B0012D0}"/>
    <pc:docChg chg="custSel addSld delSld modSld sldOrd modSection">
      <pc:chgData name="Oded Dvoskin" userId="57d0b4d4-084d-439c-a515-98f4d8e9f5ce" providerId="ADAL" clId="{836ABEF6-356D-4059-B8E3-9D5B9B0012D0}" dt="2018-03-20T22:16:48.770" v="42" actId="2696"/>
      <pc:docMkLst>
        <pc:docMk/>
      </pc:docMkLst>
      <pc:sldChg chg="add del ord">
        <pc:chgData name="Oded Dvoskin" userId="57d0b4d4-084d-439c-a515-98f4d8e9f5ce" providerId="ADAL" clId="{836ABEF6-356D-4059-B8E3-9D5B9B0012D0}" dt="2018-03-16T19:00:09.026" v="13" actId="2696"/>
        <pc:sldMkLst>
          <pc:docMk/>
          <pc:sldMk cId="1030552183" sldId="262"/>
        </pc:sldMkLst>
      </pc:sldChg>
      <pc:sldChg chg="del">
        <pc:chgData name="Oded Dvoskin" userId="57d0b4d4-084d-439c-a515-98f4d8e9f5ce" providerId="ADAL" clId="{836ABEF6-356D-4059-B8E3-9D5B9B0012D0}" dt="2018-03-20T22:16:48.770" v="42" actId="2696"/>
        <pc:sldMkLst>
          <pc:docMk/>
          <pc:sldMk cId="241180862" sldId="1593"/>
        </pc:sldMkLst>
      </pc:sldChg>
      <pc:sldChg chg="addSp delSp modSp">
        <pc:chgData name="Oded Dvoskin" userId="57d0b4d4-084d-439c-a515-98f4d8e9f5ce" providerId="ADAL" clId="{836ABEF6-356D-4059-B8E3-9D5B9B0012D0}" dt="2018-03-20T20:38:01.138" v="40" actId="1076"/>
        <pc:sldMkLst>
          <pc:docMk/>
          <pc:sldMk cId="659332660" sldId="1596"/>
        </pc:sldMkLst>
        <pc:spChg chg="mod">
          <ac:chgData name="Oded Dvoskin" userId="57d0b4d4-084d-439c-a515-98f4d8e9f5ce" providerId="ADAL" clId="{836ABEF6-356D-4059-B8E3-9D5B9B0012D0}" dt="2018-03-20T20:38:01.138" v="40" actId="1076"/>
          <ac:spMkLst>
            <pc:docMk/>
            <pc:sldMk cId="659332660" sldId="1596"/>
            <ac:spMk id="5" creationId="{00000000-0000-0000-0000-000000000000}"/>
          </ac:spMkLst>
        </pc:spChg>
        <pc:spChg chg="mod">
          <ac:chgData name="Oded Dvoskin" userId="57d0b4d4-084d-439c-a515-98f4d8e9f5ce" providerId="ADAL" clId="{836ABEF6-356D-4059-B8E3-9D5B9B0012D0}" dt="2018-03-20T20:37:58.155" v="39" actId="14100"/>
          <ac:spMkLst>
            <pc:docMk/>
            <pc:sldMk cId="659332660" sldId="1596"/>
            <ac:spMk id="6" creationId="{00000000-0000-0000-0000-000000000000}"/>
          </ac:spMkLst>
        </pc:spChg>
        <pc:spChg chg="del">
          <ac:chgData name="Oded Dvoskin" userId="57d0b4d4-084d-439c-a515-98f4d8e9f5ce" providerId="ADAL" clId="{836ABEF6-356D-4059-B8E3-9D5B9B0012D0}" dt="2018-03-20T20:37:55.445" v="38" actId="478"/>
          <ac:spMkLst>
            <pc:docMk/>
            <pc:sldMk cId="659332660" sldId="1596"/>
            <ac:spMk id="7" creationId="{00B502EB-C60D-4CFB-943C-0A15E79D8139}"/>
          </ac:spMkLst>
        </pc:spChg>
        <pc:picChg chg="add mod">
          <ac:chgData name="Oded Dvoskin" userId="57d0b4d4-084d-439c-a515-98f4d8e9f5ce" providerId="ADAL" clId="{836ABEF6-356D-4059-B8E3-9D5B9B0012D0}" dt="2018-03-20T20:37:49.290" v="36" actId="1076"/>
          <ac:picMkLst>
            <pc:docMk/>
            <pc:sldMk cId="659332660" sldId="1596"/>
            <ac:picMk id="2" creationId="{4780FE3C-C507-4089-82CC-787E5BDB7F00}"/>
          </ac:picMkLst>
        </pc:picChg>
        <pc:picChg chg="del">
          <ac:chgData name="Oded Dvoskin" userId="57d0b4d4-084d-439c-a515-98f4d8e9f5ce" providerId="ADAL" clId="{836ABEF6-356D-4059-B8E3-9D5B9B0012D0}" dt="2018-03-20T20:37:38.309" v="34" actId="478"/>
          <ac:picMkLst>
            <pc:docMk/>
            <pc:sldMk cId="659332660" sldId="1596"/>
            <ac:picMk id="8" creationId="{0E089583-FEC4-404A-9FD6-46C721E30CB0}"/>
          </ac:picMkLst>
        </pc:picChg>
      </pc:sldChg>
      <pc:sldChg chg="ord">
        <pc:chgData name="Oded Dvoskin" userId="57d0b4d4-084d-439c-a515-98f4d8e9f5ce" providerId="ADAL" clId="{836ABEF6-356D-4059-B8E3-9D5B9B0012D0}" dt="2018-03-20T22:16:44.671" v="41"/>
        <pc:sldMkLst>
          <pc:docMk/>
          <pc:sldMk cId="3786097199" sldId="1600"/>
        </pc:sldMkLst>
      </pc:sldChg>
      <pc:sldChg chg="addSp delSp add">
        <pc:chgData name="Oded Dvoskin" userId="57d0b4d4-084d-439c-a515-98f4d8e9f5ce" providerId="ADAL" clId="{836ABEF6-356D-4059-B8E3-9D5B9B0012D0}" dt="2018-03-16T19:00:25.380" v="16" actId="2696"/>
        <pc:sldMkLst>
          <pc:docMk/>
          <pc:sldMk cId="3917004591" sldId="1605"/>
        </pc:sldMkLst>
        <pc:spChg chg="del">
          <ac:chgData name="Oded Dvoskin" userId="57d0b4d4-084d-439c-a515-98f4d8e9f5ce" providerId="ADAL" clId="{836ABEF6-356D-4059-B8E3-9D5B9B0012D0}" dt="2018-03-16T19:00:23.274" v="14" actId="478"/>
          <ac:spMkLst>
            <pc:docMk/>
            <pc:sldMk cId="3917004591" sldId="1605"/>
            <ac:spMk id="2" creationId="{C0348936-79F7-4F9B-B291-5C217BF476B7}"/>
          </ac:spMkLst>
        </pc:spChg>
        <pc:spChg chg="del">
          <ac:chgData name="Oded Dvoskin" userId="57d0b4d4-084d-439c-a515-98f4d8e9f5ce" providerId="ADAL" clId="{836ABEF6-356D-4059-B8E3-9D5B9B0012D0}" dt="2018-03-16T19:00:24.216" v="15" actId="478"/>
          <ac:spMkLst>
            <pc:docMk/>
            <pc:sldMk cId="3917004591" sldId="1605"/>
            <ac:spMk id="3" creationId="{23B4FB95-B300-4CDB-BEEA-18D16142A29B}"/>
          </ac:spMkLst>
        </pc:spChg>
        <pc:spChg chg="add">
          <ac:chgData name="Oded Dvoskin" userId="57d0b4d4-084d-439c-a515-98f4d8e9f5ce" providerId="ADAL" clId="{836ABEF6-356D-4059-B8E3-9D5B9B0012D0}" dt="2018-03-16T19:00:25.380" v="16" actId="2696"/>
          <ac:spMkLst>
            <pc:docMk/>
            <pc:sldMk cId="3917004591" sldId="1605"/>
            <ac:spMk id="4" creationId="{8BA03562-1135-4861-A571-4C3614EE59DF}"/>
          </ac:spMkLst>
        </pc:spChg>
        <pc:spChg chg="add">
          <ac:chgData name="Oded Dvoskin" userId="57d0b4d4-084d-439c-a515-98f4d8e9f5ce" providerId="ADAL" clId="{836ABEF6-356D-4059-B8E3-9D5B9B0012D0}" dt="2018-03-16T19:00:25.380" v="16" actId="2696"/>
          <ac:spMkLst>
            <pc:docMk/>
            <pc:sldMk cId="3917004591" sldId="1605"/>
            <ac:spMk id="5" creationId="{3029546B-EDE4-41E4-B60C-F270EA85926A}"/>
          </ac:spMkLst>
        </pc:spChg>
      </pc:sldChg>
      <pc:sldChg chg="addSp delSp modSp add">
        <pc:chgData name="Oded Dvoskin" userId="57d0b4d4-084d-439c-a515-98f4d8e9f5ce" providerId="ADAL" clId="{836ABEF6-356D-4059-B8E3-9D5B9B0012D0}" dt="2018-03-16T19:00:47.987" v="21" actId="1076"/>
        <pc:sldMkLst>
          <pc:docMk/>
          <pc:sldMk cId="4148815709" sldId="1606"/>
        </pc:sldMkLst>
        <pc:spChg chg="del">
          <ac:chgData name="Oded Dvoskin" userId="57d0b4d4-084d-439c-a515-98f4d8e9f5ce" providerId="ADAL" clId="{836ABEF6-356D-4059-B8E3-9D5B9B0012D0}" dt="2018-03-16T19:00:38.396" v="17" actId="478"/>
          <ac:spMkLst>
            <pc:docMk/>
            <pc:sldMk cId="4148815709" sldId="1606"/>
            <ac:spMk id="2" creationId="{C0348936-79F7-4F9B-B291-5C217BF476B7}"/>
          </ac:spMkLst>
        </pc:spChg>
        <pc:spChg chg="del mod">
          <ac:chgData name="Oded Dvoskin" userId="57d0b4d4-084d-439c-a515-98f4d8e9f5ce" providerId="ADAL" clId="{836ABEF6-356D-4059-B8E3-9D5B9B0012D0}" dt="2018-03-16T19:00:41.340" v="19" actId="478"/>
          <ac:spMkLst>
            <pc:docMk/>
            <pc:sldMk cId="4148815709" sldId="1606"/>
            <ac:spMk id="3" creationId="{23B4FB95-B300-4CDB-BEEA-18D16142A29B}"/>
          </ac:spMkLst>
        </pc:spChg>
        <pc:spChg chg="add mod">
          <ac:chgData name="Oded Dvoskin" userId="57d0b4d4-084d-439c-a515-98f4d8e9f5ce" providerId="ADAL" clId="{836ABEF6-356D-4059-B8E3-9D5B9B0012D0}" dt="2018-03-16T19:00:47.987" v="21" actId="1076"/>
          <ac:spMkLst>
            <pc:docMk/>
            <pc:sldMk cId="4148815709" sldId="1606"/>
            <ac:spMk id="4" creationId="{1D0BF315-EE26-4038-AD03-2B591A04F131}"/>
          </ac:spMkLst>
        </pc:spChg>
        <pc:spChg chg="add mod">
          <ac:chgData name="Oded Dvoskin" userId="57d0b4d4-084d-439c-a515-98f4d8e9f5ce" providerId="ADAL" clId="{836ABEF6-356D-4059-B8E3-9D5B9B0012D0}" dt="2018-03-16T19:00:47.987" v="21" actId="1076"/>
          <ac:spMkLst>
            <pc:docMk/>
            <pc:sldMk cId="4148815709" sldId="1606"/>
            <ac:spMk id="5" creationId="{A7FF047A-005C-4E12-84B4-45CE3624CDFA}"/>
          </ac:spMkLst>
        </pc:spChg>
      </pc:sldChg>
      <pc:sldChg chg="addSp delSp add">
        <pc:chgData name="Oded Dvoskin" userId="57d0b4d4-084d-439c-a515-98f4d8e9f5ce" providerId="ADAL" clId="{836ABEF6-356D-4059-B8E3-9D5B9B0012D0}" dt="2018-03-16T19:01:01.294" v="24" actId="2696"/>
        <pc:sldMkLst>
          <pc:docMk/>
          <pc:sldMk cId="2955875619" sldId="1607"/>
        </pc:sldMkLst>
        <pc:spChg chg="del">
          <ac:chgData name="Oded Dvoskin" userId="57d0b4d4-084d-439c-a515-98f4d8e9f5ce" providerId="ADAL" clId="{836ABEF6-356D-4059-B8E3-9D5B9B0012D0}" dt="2018-03-16T19:00:59.068" v="22" actId="478"/>
          <ac:spMkLst>
            <pc:docMk/>
            <pc:sldMk cId="2955875619" sldId="1607"/>
            <ac:spMk id="2" creationId="{C0348936-79F7-4F9B-B291-5C217BF476B7}"/>
          </ac:spMkLst>
        </pc:spChg>
        <pc:spChg chg="del">
          <ac:chgData name="Oded Dvoskin" userId="57d0b4d4-084d-439c-a515-98f4d8e9f5ce" providerId="ADAL" clId="{836ABEF6-356D-4059-B8E3-9D5B9B0012D0}" dt="2018-03-16T19:01:00.192" v="23" actId="478"/>
          <ac:spMkLst>
            <pc:docMk/>
            <pc:sldMk cId="2955875619" sldId="1607"/>
            <ac:spMk id="3" creationId="{23B4FB95-B300-4CDB-BEEA-18D16142A29B}"/>
          </ac:spMkLst>
        </pc:spChg>
        <pc:spChg chg="add">
          <ac:chgData name="Oded Dvoskin" userId="57d0b4d4-084d-439c-a515-98f4d8e9f5ce" providerId="ADAL" clId="{836ABEF6-356D-4059-B8E3-9D5B9B0012D0}" dt="2018-03-16T19:01:01.294" v="24" actId="2696"/>
          <ac:spMkLst>
            <pc:docMk/>
            <pc:sldMk cId="2955875619" sldId="1607"/>
            <ac:spMk id="4" creationId="{33E7BB9A-0815-4F1B-B5F4-1632DAF584CE}"/>
          </ac:spMkLst>
        </pc:spChg>
        <pc:spChg chg="add">
          <ac:chgData name="Oded Dvoskin" userId="57d0b4d4-084d-439c-a515-98f4d8e9f5ce" providerId="ADAL" clId="{836ABEF6-356D-4059-B8E3-9D5B9B0012D0}" dt="2018-03-16T19:01:01.294" v="24" actId="2696"/>
          <ac:spMkLst>
            <pc:docMk/>
            <pc:sldMk cId="2955875619" sldId="1607"/>
            <ac:spMk id="5" creationId="{D388A6A0-74B0-4176-A081-E3364E6C3D29}"/>
          </ac:spMkLst>
        </pc:spChg>
      </pc:sldChg>
      <pc:sldMasterChg chg="delSldLayout">
        <pc:chgData name="Oded Dvoskin" userId="57d0b4d4-084d-439c-a515-98f4d8e9f5ce" providerId="ADAL" clId="{836ABEF6-356D-4059-B8E3-9D5B9B0012D0}" dt="2018-03-16T18:57:42.810" v="6" actId="2696"/>
        <pc:sldMasterMkLst>
          <pc:docMk/>
          <pc:sldMasterMk cId="2762176392" sldId="2147484546"/>
        </pc:sldMasterMkLst>
      </pc:sldMasterChg>
    </pc:docChg>
  </pc:docChgLst>
  <pc:docChgLst>
    <pc:chgData name="Alex Karcher" userId="aa2f4710-bfc0-42c0-a3a6-726d8a450250" providerId="ADAL" clId="{DFC05F27-F1C7-4CE1-B0F8-7C6BF6E9CB96}"/>
  </pc:docChgLst>
  <pc:docChgLst>
    <pc:chgData name="Oded Dvoskin" userId="57d0b4d4-084d-439c-a515-98f4d8e9f5ce" providerId="ADAL" clId="{C57590B3-75C2-4D49-BE0D-B9A3DD36B46B}"/>
    <pc:docChg chg="addSld delSld modSld sldOrd modSection">
      <pc:chgData name="Oded Dvoskin" userId="57d0b4d4-084d-439c-a515-98f4d8e9f5ce" providerId="ADAL" clId="{C57590B3-75C2-4D49-BE0D-B9A3DD36B46B}" dt="2018-03-14T06:26:44.314" v="86" actId="20577"/>
      <pc:docMkLst>
        <pc:docMk/>
      </pc:docMkLst>
      <pc:sldChg chg="modSp">
        <pc:chgData name="Oded Dvoskin" userId="57d0b4d4-084d-439c-a515-98f4d8e9f5ce" providerId="ADAL" clId="{C57590B3-75C2-4D49-BE0D-B9A3DD36B46B}" dt="2018-03-14T06:22:07.772" v="3" actId="1076"/>
        <pc:sldMkLst>
          <pc:docMk/>
          <pc:sldMk cId="3788647698" sldId="1502"/>
        </pc:sldMkLst>
        <pc:spChg chg="mod">
          <ac:chgData name="Oded Dvoskin" userId="57d0b4d4-084d-439c-a515-98f4d8e9f5ce" providerId="ADAL" clId="{C57590B3-75C2-4D49-BE0D-B9A3DD36B46B}" dt="2018-03-14T06:22:07.772" v="3" actId="1076"/>
          <ac:spMkLst>
            <pc:docMk/>
            <pc:sldMk cId="3788647698" sldId="1502"/>
            <ac:spMk id="2" creationId="{511DCAE8-A329-4E94-A862-30E7C8D5E202}"/>
          </ac:spMkLst>
        </pc:spChg>
      </pc:sldChg>
      <pc:sldChg chg="modNotesTx">
        <pc:chgData name="Oded Dvoskin" userId="57d0b4d4-084d-439c-a515-98f4d8e9f5ce" providerId="ADAL" clId="{C57590B3-75C2-4D49-BE0D-B9A3DD36B46B}" dt="2018-03-14T06:22:26.605" v="7" actId="6549"/>
        <pc:sldMkLst>
          <pc:docMk/>
          <pc:sldMk cId="1287800866" sldId="1559"/>
        </pc:sldMkLst>
      </pc:sldChg>
      <pc:sldChg chg="modNotesTx">
        <pc:chgData name="Oded Dvoskin" userId="57d0b4d4-084d-439c-a515-98f4d8e9f5ce" providerId="ADAL" clId="{C57590B3-75C2-4D49-BE0D-B9A3DD36B46B}" dt="2018-03-14T06:23:45.257" v="69" actId="20577"/>
        <pc:sldMkLst>
          <pc:docMk/>
          <pc:sldMk cId="2560777322" sldId="1561"/>
        </pc:sldMkLst>
      </pc:sldChg>
      <pc:sldChg chg="modSp ord">
        <pc:chgData name="Oded Dvoskin" userId="57d0b4d4-084d-439c-a515-98f4d8e9f5ce" providerId="ADAL" clId="{C57590B3-75C2-4D49-BE0D-B9A3DD36B46B}" dt="2018-03-14T06:26:44.314" v="86" actId="20577"/>
        <pc:sldMkLst>
          <pc:docMk/>
          <pc:sldMk cId="3998751225" sldId="1602"/>
        </pc:sldMkLst>
        <pc:spChg chg="mod">
          <ac:chgData name="Oded Dvoskin" userId="57d0b4d4-084d-439c-a515-98f4d8e9f5ce" providerId="ADAL" clId="{C57590B3-75C2-4D49-BE0D-B9A3DD36B46B}" dt="2018-03-14T06:26:44.314" v="86" actId="20577"/>
          <ac:spMkLst>
            <pc:docMk/>
            <pc:sldMk cId="3998751225" sldId="1602"/>
            <ac:spMk id="3" creationId="{69503E2C-111D-4516-9535-73DB39C8757B}"/>
          </ac:spMkLst>
        </pc:spChg>
      </pc:sldChg>
      <pc:sldChg chg="add">
        <pc:chgData name="Oded Dvoskin" userId="57d0b4d4-084d-439c-a515-98f4d8e9f5ce" providerId="ADAL" clId="{C57590B3-75C2-4D49-BE0D-B9A3DD36B46B}" dt="2018-03-14T06:21:56.814" v="0" actId="20577"/>
        <pc:sldMkLst>
          <pc:docMk/>
          <pc:sldMk cId="3516475791" sldId="1604"/>
        </pc:sldMkLst>
      </pc:sldChg>
    </pc:docChg>
  </pc:docChgLst>
  <pc:docChgLst>
    <pc:chgData name="Oded Dvoskin" userId="57d0b4d4-084d-439c-a515-98f4d8e9f5ce" providerId="ADAL" clId="{8A8B1A35-396B-4A3D-A851-6746D8154E29}"/>
  </pc:docChgLst>
  <pc:docChgLst>
    <pc:chgData name="Christos Matskas" userId="2b548a1b-e0ab-49b8-a683-ebd48b4e7142" providerId="ADAL" clId="{6A146DAC-EFAE-7E44-9776-D64BA2E795F1}"/>
  </pc:docChgLst>
  <pc:docChgLst>
    <pc:chgData name="Byron Tardif" userId="10037FFE801B95B5@LIVE.COM" providerId="AD" clId="Web-{9D4DB0F1-154F-4402-BAD2-A204BD9F6C01}"/>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9/17/2018 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9/17/2018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talk about Logic Apps.  How many of you have heard about Logic Apps?  This service was actually introduced </a:t>
            </a:r>
            <a:r>
              <a:rPr lang="en-US" b="1" dirty="0"/>
              <a:t>before </a:t>
            </a:r>
            <a:r>
              <a:rPr lang="en-US" dirty="0"/>
              <a:t>Functions.  And I want to talk about why this service is an important part of the serverless story.</a:t>
            </a:r>
          </a:p>
          <a:p>
            <a:r>
              <a:rPr lang="en-US" dirty="0"/>
              <a:t>Imagine you are drawing a flowchart that represents a certain process in your business.  For example - when a new customer record is created in my CRM system, go ahead and create a project in my project management system, and </a:t>
            </a:r>
            <a:r>
              <a:rPr lang="en-US" b="1" dirty="0"/>
              <a:t>then </a:t>
            </a:r>
            <a:r>
              <a:rPr lang="en-US" dirty="0"/>
              <a:t>send a notification email to these 3 people. We need to have processes like these </a:t>
            </a:r>
            <a:r>
              <a:rPr lang="en-US" b="1" dirty="0"/>
              <a:t>all the time</a:t>
            </a:r>
            <a:r>
              <a:rPr lang="en-US" dirty="0"/>
              <a:t>.</a:t>
            </a:r>
          </a:p>
          <a:p>
            <a:r>
              <a:rPr lang="en-US" dirty="0"/>
              <a:t>What if you could just </a:t>
            </a:r>
            <a:r>
              <a:rPr lang="en-US" b="1" dirty="0"/>
              <a:t>convert </a:t>
            </a:r>
            <a:r>
              <a:rPr lang="en-US" dirty="0"/>
              <a:t>these flowcharts, with a few clicks of your mouse, into </a:t>
            </a:r>
            <a:r>
              <a:rPr lang="en-US" b="1" dirty="0"/>
              <a:t>real </a:t>
            </a:r>
            <a:r>
              <a:rPr lang="en-US" dirty="0"/>
              <a:t>applications that </a:t>
            </a:r>
            <a:r>
              <a:rPr lang="en-US" b="1" dirty="0"/>
              <a:t>actually </a:t>
            </a:r>
            <a:r>
              <a:rPr lang="en-US" dirty="0"/>
              <a:t>do those things?</a:t>
            </a:r>
          </a:p>
          <a:p>
            <a:r>
              <a:rPr lang="en-US" dirty="0"/>
              <a:t>Azure Logic Apps </a:t>
            </a:r>
            <a:r>
              <a:rPr lang="en-US" b="1" dirty="0"/>
              <a:t>effectively </a:t>
            </a:r>
            <a:r>
              <a:rPr lang="en-US" dirty="0"/>
              <a:t>does that for you.  Through a visual design experience, you can create workflows, that could have multiple steps.  And each step could be performed by a different first party or 3</a:t>
            </a:r>
            <a:r>
              <a:rPr lang="en-US" baseline="30000" dirty="0"/>
              <a:t>rd</a:t>
            </a:r>
            <a:r>
              <a:rPr lang="en-US" dirty="0"/>
              <a:t> party service, or even an Azure Function that  you might have written.</a:t>
            </a:r>
          </a:p>
          <a:p>
            <a:endParaRPr lang="en-US" dirty="0"/>
          </a:p>
          <a:p>
            <a:r>
              <a:rPr lang="en-US" dirty="0"/>
              <a:t>And goes without saying that you don’t have to worry about where all of this processing is happening – a server, a VM, a container or whatever else.  You focus only on the what, not on the how.</a:t>
            </a:r>
          </a:p>
          <a:p>
            <a:endParaRPr lang="en-US" dirty="0"/>
          </a:p>
          <a:p>
            <a:r>
              <a:rPr lang="en-US" dirty="0"/>
              <a:t>In a way this experience is not only serverless, but from a user’s perspective, it is </a:t>
            </a:r>
            <a:r>
              <a:rPr lang="en-US" b="1" dirty="0"/>
              <a:t>often code-less</a:t>
            </a:r>
            <a:r>
              <a:rPr lang="en-US"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32379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Now lets talk about Event Grid, the latest entry in our </a:t>
            </a:r>
            <a:r>
              <a:rPr lang="en-US" dirty="0" err="1"/>
              <a:t>serverless</a:t>
            </a:r>
            <a:r>
              <a:rPr lang="en-US" dirty="0"/>
              <a:t> toolkit. It is a fairly new service.  We announced its general availability just recently.</a:t>
            </a:r>
          </a:p>
          <a:p>
            <a:endParaRPr lang="en-US" dirty="0"/>
          </a:p>
          <a:p>
            <a:r>
              <a:rPr lang="en-US" dirty="0"/>
              <a:t>If you think about it, in many ways the popularity of these </a:t>
            </a:r>
            <a:r>
              <a:rPr lang="en-US" b="1" dirty="0"/>
              <a:t>instant scale</a:t>
            </a:r>
            <a:r>
              <a:rPr lang="en-US" dirty="0"/>
              <a:t>, </a:t>
            </a:r>
            <a:r>
              <a:rPr lang="en-US" b="1" dirty="0"/>
              <a:t>pay as you go </a:t>
            </a:r>
            <a:r>
              <a:rPr lang="en-US" dirty="0"/>
              <a:t>compute services can be attributed to the fact that modern computing is all about events.  And these events need to be responded to.  Whether it is </a:t>
            </a:r>
            <a:r>
              <a:rPr lang="en-US" b="1" dirty="0" err="1"/>
              <a:t>IoT</a:t>
            </a:r>
            <a:r>
              <a:rPr lang="en-US" b="1" dirty="0"/>
              <a:t> devices </a:t>
            </a:r>
            <a:r>
              <a:rPr lang="en-US" dirty="0"/>
              <a:t>sending signals to a central location, </a:t>
            </a:r>
            <a:r>
              <a:rPr lang="en-US" b="1" dirty="0"/>
              <a:t>users </a:t>
            </a:r>
            <a:r>
              <a:rPr lang="en-US" dirty="0"/>
              <a:t>performing some actions on their mobile apps, or even </a:t>
            </a:r>
            <a:r>
              <a:rPr lang="en-US" b="1" dirty="0"/>
              <a:t>some systems </a:t>
            </a:r>
            <a:r>
              <a:rPr lang="en-US" dirty="0"/>
              <a:t>communicating with each other.  All of these are examples of event-driven scenarios in which there are certain events that need to be processed.</a:t>
            </a:r>
          </a:p>
          <a:p>
            <a:endParaRPr lang="en-US" dirty="0"/>
          </a:p>
          <a:p>
            <a:r>
              <a:rPr lang="en-US" dirty="0"/>
              <a:t>But how do we manage all these events?  This is where Event Grid comes in.  This service makes it super easy by providing a </a:t>
            </a:r>
            <a:r>
              <a:rPr lang="en-US" b="1" dirty="0"/>
              <a:t>single</a:t>
            </a:r>
            <a:r>
              <a:rPr lang="en-US" dirty="0"/>
              <a:t> </a:t>
            </a:r>
            <a:r>
              <a:rPr lang="en-US" b="1" dirty="0"/>
              <a:t>simple </a:t>
            </a:r>
            <a:r>
              <a:rPr lang="en-US" dirty="0"/>
              <a:t>interface for managing all your events.  Things like:</a:t>
            </a:r>
          </a:p>
          <a:p>
            <a:pPr marL="171450" indent="-171450">
              <a:buFontTx/>
              <a:buChar char="-"/>
            </a:pPr>
            <a:r>
              <a:rPr lang="en-US" dirty="0"/>
              <a:t>Where these events are coming from – whether it is a storage change, a database change, a </a:t>
            </a:r>
            <a:r>
              <a:rPr lang="en-US" b="1" dirty="0"/>
              <a:t>resource </a:t>
            </a:r>
            <a:r>
              <a:rPr lang="en-US" dirty="0"/>
              <a:t>being provisioned, or a </a:t>
            </a:r>
            <a:r>
              <a:rPr lang="en-US" b="0" dirty="0"/>
              <a:t>new </a:t>
            </a:r>
            <a:r>
              <a:rPr lang="en-US" b="1" dirty="0"/>
              <a:t>user </a:t>
            </a:r>
            <a:r>
              <a:rPr lang="en-US" dirty="0"/>
              <a:t>being added to your subscription</a:t>
            </a:r>
          </a:p>
          <a:p>
            <a:pPr marL="171450" indent="-171450">
              <a:buFontTx/>
              <a:buChar char="-"/>
            </a:pPr>
            <a:r>
              <a:rPr lang="en-US" dirty="0"/>
              <a:t>And where these events are headed to – whether you need to invoke an Azure Function or an Azure Logic App to respond to this event, or even </a:t>
            </a:r>
            <a:r>
              <a:rPr lang="en-US" b="1" dirty="0"/>
              <a:t>some other </a:t>
            </a:r>
            <a:r>
              <a:rPr lang="en-US" dirty="0"/>
              <a:t>destinations.</a:t>
            </a:r>
          </a:p>
          <a:p>
            <a:pPr marL="0" indent="0">
              <a:buFontTx/>
              <a:buNone/>
            </a:pPr>
            <a:endParaRPr lang="en-US" dirty="0"/>
          </a:p>
          <a:p>
            <a:pPr marL="0" indent="0">
              <a:buFontTx/>
              <a:buNone/>
            </a:pPr>
            <a:r>
              <a:rPr lang="en-US" dirty="0"/>
              <a:t>We believe that for modern apps an event is an </a:t>
            </a:r>
            <a:r>
              <a:rPr lang="en-US" b="1" dirty="0"/>
              <a:t>important </a:t>
            </a:r>
            <a:r>
              <a:rPr lang="en-US" b="0" dirty="0"/>
              <a:t>enough </a:t>
            </a:r>
            <a:r>
              <a:rPr lang="en-US" b="1" dirty="0"/>
              <a:t>entity </a:t>
            </a:r>
            <a:r>
              <a:rPr lang="en-US" dirty="0"/>
              <a:t>that we should make it a first class citizen of Azure, and take away the burden of managing events in either produces or consumers of these events.  This is what Event Grid does.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19803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now that we have the basic building blocks of serverless computing – what do you want to do next?</a:t>
            </a:r>
          </a:p>
          <a:p>
            <a:r>
              <a:rPr lang="en-US"/>
              <a:t>We are building applications after all.  And applications don’t exist in vacuum.  They talk to databases, they enable authentication for their users, if it is an IoT app, it potentially receives data from and sends data to IoT devices.  Maybe they need to processes that data to prepare it for further analysis, and more and more applications these days are required to have some kind of intelligence in them.</a:t>
            </a:r>
          </a:p>
          <a:p>
            <a:endParaRPr lang="en-US"/>
          </a:p>
          <a:p>
            <a:r>
              <a:rPr lang="en-US"/>
              <a:t>How do we achieve these things in our apps?  It wouldn’t be fun if our application code was running in a serverless environment but we still had to manage an army of Virtual Machines to perform these other tasks.  We need serverless services for serverless apps.  And this is what Azure provides us – we have Cosmos DB, a globally distributed, elastic scale database, a perfect ally for your serverless apps.  We have Azure Active Directory (AAD) and AAD B2C for your security and access control needs, IoT Hub solves your IoT needs.  You have services like Event Hubs and Stream Analytics to ingest and analyze real-time streaming data.  Lastly, we have the Microsoft Cognitive Services API to provide intelligence in your apps.  </a:t>
            </a:r>
          </a:p>
          <a:p>
            <a:r>
              <a:rPr lang="en-US"/>
              <a:t>All of these services together comprise the Azure Serverless application platform.  Using these pieces you can compose your applications.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6071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platform now.  But how about the process of building these applications? How does the developer experience look like?</a:t>
            </a:r>
          </a:p>
          <a:p>
            <a:endParaRPr lang="en-US" dirty="0"/>
          </a:p>
          <a:p>
            <a:r>
              <a:rPr lang="en-US" dirty="0"/>
              <a:t>How many of you were at the vision keynote yesterday?  Satya and his friends – with a combined IQ of 5 million – sitting and talking about Quantum computing.  Just like you, I understood everything.</a:t>
            </a:r>
          </a:p>
          <a:p>
            <a:endParaRPr lang="en-US" dirty="0"/>
          </a:p>
          <a:p>
            <a:r>
              <a:rPr lang="en-US" dirty="0"/>
              <a:t>Anyway, the thing that strikes me is this – Quantum computing is in the works, it hasn’t arrived yet.  But the programming language, the Visual Studio experience are already here.  This is Microsoft.  If there is one thing we do right – it is the developer experience.  Even in the cloud world, we don’t subscribe to the mentality that just because you are reaping the benefits of running application in the cloud, you can be subjected to pain and heartburn while building those apps.</a:t>
            </a:r>
          </a:p>
          <a:p>
            <a:endParaRPr lang="en-US" dirty="0"/>
          </a:p>
          <a:p>
            <a:r>
              <a:rPr lang="en-US" dirty="0"/>
              <a:t>So for serverless apps, we provide full E2E development experience through  tools like Visual Studio and VS Code.  We in fact support unique features like the ability to build, test and debug your applications locally on your dev machines, before even deploying them to the cloud.  This is a massive productivity boost while building cloud apps and something no other cloud vendor can match.  These technologies support continuous deployment so you can easily integrate them into your existing deployment pipelines.  And finally, we provide full monitoring support through Azure Application Insights to monitor your apps in production.</a:t>
            </a:r>
          </a:p>
          <a:p>
            <a:endParaRPr lang="en-US" dirty="0"/>
          </a:p>
          <a:p>
            <a:r>
              <a:rPr lang="en-US" dirty="0"/>
              <a:t>So that is how we think of a comprehensive serverless application platform in Azure.</a:t>
            </a:r>
          </a:p>
          <a:p>
            <a:endParaRPr lang="en-US" dirty="0"/>
          </a:p>
          <a:p>
            <a:r>
              <a:rPr lang="en-US" dirty="0"/>
              <a:t>Now, I would like to invite Chris back to do a demo and show some of these services in action.  </a:t>
            </a:r>
            <a:r>
              <a:rPr lang="en-US" b="1" dirty="0"/>
              <a:t>Chris</a:t>
            </a:r>
            <a:r>
              <a:rPr lang="en-US" dirty="0"/>
              <a:t>.</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65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  This is not a trick question because I have already given you the answer.</a:t>
            </a:r>
          </a:p>
          <a:p>
            <a:r>
              <a:rPr lang="en-US"/>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33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a:t>
            </a:r>
            <a:r>
              <a:rPr lang="en-US" dirty="0" err="1"/>
              <a:t>serverless</a:t>
            </a:r>
            <a:r>
              <a:rPr lang="en-US" dirty="0"/>
              <a:t>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4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38355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webhooks.  This also provides a really fast and easy mechanism for building extensions to SaaS applications.  We are fully committed to making this list grow and making more check-marks appear in that table.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1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Thiago did in Brazil:</a:t>
            </a:r>
          </a:p>
          <a:p>
            <a:pPr marL="171450" indent="-171450">
              <a:buFont typeface="Arial" panose="020B0604020202020204" pitchFamily="34" charset="0"/>
              <a:buChar char="•"/>
            </a:pPr>
            <a:r>
              <a:rPr lang="en-US" dirty="0"/>
              <a:t>Pre-create a Function App on the portal and open it in the portal</a:t>
            </a:r>
          </a:p>
          <a:p>
            <a:pPr marL="171450" indent="-171450">
              <a:buFont typeface="Arial" panose="020B0604020202020204" pitchFamily="34" charset="0"/>
              <a:buChar char="•"/>
            </a:pPr>
            <a:r>
              <a:rPr lang="en-US" dirty="0"/>
              <a:t>How to create an Azure Function in four different ways</a:t>
            </a:r>
          </a:p>
          <a:p>
            <a:pPr marL="171450" indent="-171450">
              <a:buFont typeface="Arial" panose="020B0604020202020204" pitchFamily="34" charset="0"/>
              <a:buChar char="•"/>
            </a:pPr>
            <a:r>
              <a:rPr lang="en-US" dirty="0"/>
              <a:t>Call out that the host used by all four is the Functions Core Tools, which is the same code running on Azure to host the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one: </a:t>
            </a:r>
            <a:r>
              <a:rPr lang="en-US" dirty="0"/>
              <a:t>from the portal</a:t>
            </a:r>
          </a:p>
          <a:p>
            <a:pPr marL="171450" indent="-171450">
              <a:buFont typeface="Arial" panose="020B0604020202020204" pitchFamily="34" charset="0"/>
              <a:buChar char="•"/>
            </a:pPr>
            <a:r>
              <a:rPr lang="en-US" dirty="0"/>
              <a:t>Create a new HTTP Triggered C# or Node function in the pre-created Function App</a:t>
            </a:r>
          </a:p>
          <a:p>
            <a:pPr marL="171450" indent="-171450">
              <a:buFont typeface="Arial" panose="020B0604020202020204" pitchFamily="34" charset="0"/>
              <a:buChar char="•"/>
            </a:pPr>
            <a:r>
              <a:rPr lang="en-US" dirty="0"/>
              <a:t>Explain the function app is where you put functions that form the same </a:t>
            </a:r>
            <a:r>
              <a:rPr lang="en-US" dirty="0" err="1"/>
              <a:t>microservice</a:t>
            </a:r>
            <a:r>
              <a:rPr lang="en-US" dirty="0"/>
              <a:t>, and share the same </a:t>
            </a:r>
          </a:p>
          <a:p>
            <a:pPr marL="171450" indent="-171450">
              <a:buFont typeface="Arial" panose="020B0604020202020204" pitchFamily="34" charset="0"/>
              <a:buChar char="•"/>
            </a:pPr>
            <a:r>
              <a:rPr lang="en-US" dirty="0"/>
              <a:t>Show all the different templates you have the option to choose, with different triggers and languages</a:t>
            </a:r>
          </a:p>
          <a:p>
            <a:pPr marL="171450" indent="-171450">
              <a:buFont typeface="Arial" panose="020B0604020202020204" pitchFamily="34" charset="0"/>
              <a:buChar char="•"/>
            </a:pPr>
            <a:r>
              <a:rPr lang="en-US" dirty="0"/>
              <a:t>Once the HTTP Triggered C# or Node function is created, explain the template code quickly, get the function URL from the “Get Function URL” link</a:t>
            </a:r>
          </a:p>
          <a:p>
            <a:pPr marL="171450" indent="-171450">
              <a:buFont typeface="Arial" panose="020B0604020202020204" pitchFamily="34" charset="0"/>
              <a:buChar char="•"/>
            </a:pPr>
            <a:r>
              <a:rPr lang="en-US" dirty="0"/>
              <a:t>Use browser to call it, show the message asking for a name</a:t>
            </a:r>
          </a:p>
          <a:p>
            <a:pPr marL="171450" indent="-171450">
              <a:buFont typeface="Arial" panose="020B0604020202020204" pitchFamily="34" charset="0"/>
              <a:buChar char="•"/>
            </a:pPr>
            <a:r>
              <a:rPr lang="en-US" dirty="0"/>
              <a:t>Add ?name=&lt;your name&gt; to the query string and call it again and show it says “Hello &lt;your name&gt;”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two: </a:t>
            </a:r>
            <a:r>
              <a:rPr lang="en-US" dirty="0"/>
              <a:t>from the Azure Functions Core Tools CLI</a:t>
            </a:r>
          </a:p>
          <a:p>
            <a:pPr marL="171450" indent="-171450">
              <a:buFont typeface="Arial" panose="020B0604020202020204" pitchFamily="34" charset="0"/>
              <a:buChar char="•"/>
            </a:pPr>
            <a:r>
              <a:rPr lang="en-US" dirty="0"/>
              <a:t>Pre-install the functions core tools (v2 if you’re using a Mac) https://</a:t>
            </a:r>
            <a:r>
              <a:rPr lang="en-US" dirty="0" err="1"/>
              <a:t>docs.microsoft.com</a:t>
            </a:r>
            <a:r>
              <a:rPr lang="en-US" dirty="0"/>
              <a:t>/</a:t>
            </a:r>
            <a:r>
              <a:rPr lang="en-US" dirty="0" err="1"/>
              <a:t>en</a:t>
            </a:r>
            <a:r>
              <a:rPr lang="en-US" dirty="0"/>
              <a:t>-us/azure/azure-functions/</a:t>
            </a:r>
            <a:r>
              <a:rPr lang="en-US" dirty="0" err="1"/>
              <a:t>functions-run-local#install-the-azure-functions-core-tools</a:t>
            </a:r>
            <a:endParaRPr lang="en-US" dirty="0"/>
          </a:p>
          <a:p>
            <a:pPr marL="171450" indent="-171450">
              <a:buFont typeface="Arial" panose="020B0604020202020204" pitchFamily="34" charset="0"/>
              <a:buChar char="•"/>
            </a:pPr>
            <a:r>
              <a:rPr lang="en-US" dirty="0"/>
              <a:t>Create a new folder</a:t>
            </a:r>
          </a:p>
          <a:p>
            <a:pPr marL="171450" indent="-171450">
              <a:buFont typeface="Arial" panose="020B0604020202020204" pitchFamily="34" charset="0"/>
              <a:buChar char="•"/>
            </a:pPr>
            <a:r>
              <a:rPr lang="en-US" dirty="0"/>
              <a:t>Create a new local function app with “</a:t>
            </a:r>
            <a:r>
              <a:rPr lang="en-US" dirty="0" err="1"/>
              <a:t>func</a:t>
            </a:r>
            <a:r>
              <a:rPr lang="en-US" dirty="0"/>
              <a:t> </a:t>
            </a:r>
            <a:r>
              <a:rPr lang="en-US" dirty="0" err="1"/>
              <a:t>init</a:t>
            </a:r>
            <a:r>
              <a:rPr lang="en-US" dirty="0"/>
              <a:t>”</a:t>
            </a:r>
          </a:p>
          <a:p>
            <a:pPr marL="171450" indent="-171450">
              <a:buFont typeface="Arial" panose="020B0604020202020204" pitchFamily="34" charset="0"/>
              <a:buChar char="•"/>
            </a:pPr>
            <a:r>
              <a:rPr lang="en-US" dirty="0"/>
              <a:t>List the files created and explain these are related to the Function App that you explained in the portal</a:t>
            </a:r>
          </a:p>
          <a:p>
            <a:pPr marL="171450" indent="-171450">
              <a:buFont typeface="Arial" panose="020B0604020202020204" pitchFamily="34" charset="0"/>
              <a:buChar char="•"/>
            </a:pPr>
            <a:r>
              <a:rPr lang="en-US" dirty="0"/>
              <a:t>Create a new local function with “</a:t>
            </a:r>
            <a:r>
              <a:rPr lang="en-US" dirty="0" err="1"/>
              <a:t>func</a:t>
            </a:r>
            <a:r>
              <a:rPr lang="en-US" dirty="0"/>
              <a:t> new”, choose either C# or Node, and choose HTTP Trigger</a:t>
            </a:r>
          </a:p>
          <a:p>
            <a:pPr marL="171450" indent="-171450">
              <a:buFont typeface="Arial" panose="020B0604020202020204" pitchFamily="34" charset="0"/>
              <a:buChar char="•"/>
            </a:pPr>
            <a:r>
              <a:rPr lang="en-US" dirty="0"/>
              <a:t>Start the function locally with “</a:t>
            </a:r>
            <a:r>
              <a:rPr lang="en-US" dirty="0" err="1"/>
              <a:t>func</a:t>
            </a:r>
            <a:r>
              <a:rPr lang="en-US" dirty="0"/>
              <a:t> host start”</a:t>
            </a:r>
          </a:p>
          <a:p>
            <a:pPr marL="171450" indent="-171450">
              <a:buFont typeface="Arial" panose="020B0604020202020204" pitchFamily="34" charset="0"/>
              <a:buChar char="•"/>
            </a:pPr>
            <a:r>
              <a:rPr lang="en-US" dirty="0"/>
              <a:t>Get the URL from the function in the logs in the cli and call it from a browser, curl or from Postman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Type three:</a:t>
            </a:r>
            <a:r>
              <a:rPr lang="en-US" b="0" dirty="0"/>
              <a:t> from Visual Studio Code. Install the Azure Functions extension to Visual Studio Code</a:t>
            </a:r>
          </a:p>
          <a:p>
            <a:pPr marL="171450" indent="-171450">
              <a:buFont typeface="Arial" panose="020B0604020202020204" pitchFamily="34" charset="0"/>
              <a:buChar char="•"/>
            </a:pPr>
            <a:r>
              <a:rPr lang="en-US" b="0" dirty="0"/>
              <a:t>Use the Visual Studio Code command (Command P or Control Shift P) and enter &gt; Functions. You should have an option to create a new Functions Project</a:t>
            </a:r>
          </a:p>
          <a:p>
            <a:pPr marL="171450" indent="-171450">
              <a:buFont typeface="Arial" panose="020B0604020202020204" pitchFamily="34" charset="0"/>
              <a:buChar char="•"/>
            </a:pPr>
            <a:r>
              <a:rPr lang="en-US" b="0" dirty="0"/>
              <a:t>Create a new project, choose the same templates as before</a:t>
            </a:r>
          </a:p>
          <a:p>
            <a:pPr marL="171450" indent="-171450">
              <a:buFont typeface="Arial" panose="020B0604020202020204" pitchFamily="34" charset="0"/>
              <a:buChar char="•"/>
            </a:pPr>
            <a:r>
              <a:rPr lang="en-US" b="0" dirty="0"/>
              <a:t>Use the command again and create a new Function in the Functions Project</a:t>
            </a:r>
          </a:p>
          <a:p>
            <a:pPr marL="171450" indent="-171450">
              <a:buFont typeface="Arial" panose="020B0604020202020204" pitchFamily="34" charset="0"/>
              <a:buChar char="•"/>
            </a:pPr>
            <a:r>
              <a:rPr lang="en-US" b="0" dirty="0"/>
              <a:t>Go to the Debug tools section of Visual Studio Code and click the play button to “Attach to Azure Functions”</a:t>
            </a:r>
          </a:p>
          <a:p>
            <a:pPr marL="171450" indent="-171450">
              <a:buFont typeface="Arial" panose="020B0604020202020204" pitchFamily="34" charset="0"/>
              <a:buChar char="•"/>
            </a:pPr>
            <a:r>
              <a:rPr lang="en-US" b="0" dirty="0"/>
              <a:t>This should start the CLI with the host, and attach to the process </a:t>
            </a:r>
          </a:p>
          <a:p>
            <a:pPr marL="171450" indent="-171450">
              <a:buFont typeface="Arial" panose="020B0604020202020204" pitchFamily="34" charset="0"/>
              <a:buChar char="•"/>
            </a:pPr>
            <a:r>
              <a:rPr lang="en-US" b="0" dirty="0"/>
              <a:t>Put a breakpoint in the code </a:t>
            </a:r>
          </a:p>
          <a:p>
            <a:pPr marL="171450" indent="-171450">
              <a:buFont typeface="Arial" panose="020B0604020202020204" pitchFamily="34" charset="0"/>
              <a:buChar char="•"/>
            </a:pPr>
            <a:r>
              <a:rPr lang="en-US" b="0" dirty="0"/>
              <a:t>Copy the URL from the function</a:t>
            </a:r>
          </a:p>
          <a:p>
            <a:pPr marL="171450" indent="-171450">
              <a:buFont typeface="Arial" panose="020B0604020202020204" pitchFamily="34" charset="0"/>
              <a:buChar char="•"/>
            </a:pPr>
            <a:r>
              <a:rPr lang="en-US" b="0" dirty="0"/>
              <a:t>Go to browser/curl/postman and make a call </a:t>
            </a:r>
          </a:p>
          <a:p>
            <a:pPr marL="171450" indent="-171450">
              <a:buFont typeface="Arial" panose="020B0604020202020204" pitchFamily="34" charset="0"/>
              <a:buChar char="•"/>
            </a:pPr>
            <a:r>
              <a:rPr lang="en-US" b="0" dirty="0"/>
              <a:t>Show that the breakpoint is hit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Type four: </a:t>
            </a:r>
            <a:r>
              <a:rPr lang="en-US" b="0" dirty="0"/>
              <a:t>Visual Studio</a:t>
            </a:r>
          </a:p>
          <a:p>
            <a:pPr marL="171450" indent="-171450">
              <a:buFont typeface="Arial" panose="020B0604020202020204" pitchFamily="34" charset="0"/>
              <a:buChar char="•"/>
            </a:pPr>
            <a:r>
              <a:rPr lang="en-US" b="0" dirty="0"/>
              <a:t>Make sure you have the latest Visual Studio 2017, and with the latest </a:t>
            </a:r>
            <a:r>
              <a:rPr lang="en-US" sz="900" b="0" i="0" kern="1200" dirty="0">
                <a:solidFill>
                  <a:schemeClr val="tx1"/>
                </a:solidFill>
                <a:effectLst/>
                <a:latin typeface="Segoe UI Light" pitchFamily="34" charset="0"/>
                <a:ea typeface="+mn-ea"/>
                <a:cs typeface="+mn-cs"/>
              </a:rPr>
              <a:t>Azure Functions and Web Jobs Tools extension</a:t>
            </a:r>
            <a:r>
              <a:rPr lang="en-US" sz="900" b="1" i="0" kern="1200" dirty="0">
                <a:solidFill>
                  <a:schemeClr val="tx1"/>
                </a:solidFill>
                <a:effectLst/>
                <a:latin typeface="Segoe UI Light" pitchFamily="34" charset="0"/>
                <a:ea typeface="+mn-ea"/>
                <a:cs typeface="+mn-cs"/>
              </a:rPr>
              <a:t> </a:t>
            </a:r>
            <a:r>
              <a:rPr lang="en-US" b="0" dirty="0"/>
              <a:t>https://</a:t>
            </a:r>
            <a:r>
              <a:rPr lang="en-US" b="0" dirty="0" err="1"/>
              <a:t>marketplace.visualstudio.com</a:t>
            </a:r>
            <a:r>
              <a:rPr lang="en-US" b="0" dirty="0"/>
              <a:t>/</a:t>
            </a:r>
            <a:r>
              <a:rPr lang="en-US" b="0" dirty="0" err="1"/>
              <a:t>items?itemName</a:t>
            </a:r>
            <a:r>
              <a:rPr lang="en-US" b="0" dirty="0"/>
              <a:t>=</a:t>
            </a:r>
            <a:r>
              <a:rPr lang="en-US" b="0" dirty="0" err="1"/>
              <a:t>VisualStudioWebandAzureTools.AzureFunctionsandWebJobsTools</a:t>
            </a:r>
            <a:r>
              <a:rPr lang="en-US" b="0" dirty="0"/>
              <a:t> </a:t>
            </a:r>
          </a:p>
          <a:p>
            <a:pPr marL="171450" indent="-171450">
              <a:buFont typeface="Arial" panose="020B0604020202020204" pitchFamily="34" charset="0"/>
              <a:buChar char="•"/>
            </a:pPr>
            <a:r>
              <a:rPr lang="en-US" b="0" dirty="0"/>
              <a:t>Create a new function app with File -&gt; New -&gt; Azure Function</a:t>
            </a:r>
          </a:p>
          <a:p>
            <a:pPr marL="171450" indent="-171450">
              <a:buFont typeface="Arial" panose="020B0604020202020204" pitchFamily="34" charset="0"/>
              <a:buChar char="•"/>
            </a:pPr>
            <a:r>
              <a:rPr lang="en-US" b="0" dirty="0"/>
              <a:t>Select HTTP Trigger</a:t>
            </a:r>
          </a:p>
          <a:p>
            <a:pPr marL="171450" indent="-171450">
              <a:buFont typeface="Arial" panose="020B0604020202020204" pitchFamily="34" charset="0"/>
              <a:buChar char="•"/>
            </a:pPr>
            <a:r>
              <a:rPr lang="en-US" b="0" dirty="0"/>
              <a:t>Explain that this is a compiled class library, and not script, so they can bring in all their .NET Full Framework or .NET Core dependencies into the project</a:t>
            </a:r>
          </a:p>
          <a:p>
            <a:pPr marL="171450" indent="-171450">
              <a:buFont typeface="Arial" panose="020B0604020202020204" pitchFamily="34" charset="0"/>
              <a:buChar char="•"/>
            </a:pPr>
            <a:r>
              <a:rPr lang="en-US" b="0" dirty="0"/>
              <a:t>Put a breakpoint in the code</a:t>
            </a:r>
          </a:p>
          <a:p>
            <a:pPr marL="171450" indent="-171450">
              <a:buFont typeface="Arial" panose="020B0604020202020204" pitchFamily="34" charset="0"/>
              <a:buChar char="•"/>
            </a:pPr>
            <a:r>
              <a:rPr lang="en-US" b="0" dirty="0"/>
              <a:t>Start debugging</a:t>
            </a:r>
          </a:p>
          <a:p>
            <a:pPr marL="171450" indent="-171450">
              <a:buFont typeface="Arial" panose="020B0604020202020204" pitchFamily="34" charset="0"/>
              <a:buChar char="•"/>
            </a:pPr>
            <a:r>
              <a:rPr lang="en-US" b="0" dirty="0"/>
              <a:t>Show that the </a:t>
            </a:r>
            <a:r>
              <a:rPr lang="en-US" b="0" dirty="0" err="1"/>
              <a:t>func</a:t>
            </a:r>
            <a:r>
              <a:rPr lang="en-US" b="0" dirty="0"/>
              <a:t> runtime starts too</a:t>
            </a:r>
          </a:p>
          <a:p>
            <a:pPr marL="171450" indent="-171450">
              <a:buFont typeface="Arial" panose="020B0604020202020204" pitchFamily="34" charset="0"/>
              <a:buChar char="•"/>
            </a:pPr>
            <a:r>
              <a:rPr lang="en-US" b="0" dirty="0"/>
              <a:t>Hit the site URL and show that the breakpoint was hit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Finally, mention that great support for Visual Studio for Mac is coming (the current edition is Mono based)</a:t>
            </a:r>
          </a:p>
          <a:p>
            <a:pPr marL="171450" indent="-171450">
              <a:buFont typeface="Arial" panose="020B0604020202020204" pitchFamily="34" charset="0"/>
              <a:buChar char="•"/>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90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a:t>
            </a:r>
            <a:r>
              <a:rPr kumimoji="0" lang="en-US" sz="1200" b="0" i="0" u="none" strike="noStrike" kern="1200" cap="none" spc="0" normalizeH="0" baseline="0" noProof="0" dirty="0" err="1">
                <a:ln>
                  <a:noFill/>
                </a:ln>
                <a:gradFill>
                  <a:gsLst>
                    <a:gs pos="1250">
                      <a:srgbClr val="0078D7"/>
                    </a:gs>
                    <a:gs pos="100000">
                      <a:srgbClr val="0078D7"/>
                    </a:gs>
                  </a:gsLst>
                  <a:lin ang="5400000" scaled="0"/>
                </a:gradFill>
                <a:effectLst/>
                <a:uLnTx/>
                <a:uFillTx/>
                <a:latin typeface="Segoe UI Semilight"/>
                <a:ea typeface="+mn-ea"/>
                <a:cs typeface="+mn-cs"/>
              </a:rPr>
              <a:t>serverless</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099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984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support more than 180 connectors already.  It goes without saying that it supports </a:t>
            </a:r>
            <a:r>
              <a:rPr lang="en-US" b="1"/>
              <a:t>most</a:t>
            </a:r>
            <a:r>
              <a:rPr lang="en-US"/>
              <a:t> Azure services but you can see from this list that it also supports many popular </a:t>
            </a:r>
            <a:r>
              <a:rPr lang="en-US" b="1"/>
              <a:t>3</a:t>
            </a:r>
            <a:r>
              <a:rPr lang="en-US" b="1" baseline="30000"/>
              <a:t>rd</a:t>
            </a:r>
            <a:r>
              <a:rPr lang="en-US" b="1"/>
              <a:t> party </a:t>
            </a:r>
            <a:r>
              <a:rPr lang="en-US"/>
              <a:t>services like Dropbox, Twitter, Salesforce and so on.</a:t>
            </a:r>
          </a:p>
          <a:p>
            <a:endParaRPr lang="en-US"/>
          </a:p>
          <a:p>
            <a:r>
              <a:rPr lang="en-US"/>
              <a:t>And it does that </a:t>
            </a:r>
            <a:r>
              <a:rPr lang="en-US" b="1"/>
              <a:t>without </a:t>
            </a:r>
            <a:r>
              <a:rPr lang="en-US"/>
              <a:t>requiring you to understand how any of these other services work.  It </a:t>
            </a:r>
            <a:r>
              <a:rPr lang="en-US" b="1"/>
              <a:t>completely </a:t>
            </a:r>
            <a:r>
              <a:rPr lang="en-US"/>
              <a:t>abstracts the integration details of how to communicate with these other services and their specific API, SDKs and protocols.</a:t>
            </a:r>
          </a:p>
          <a:p>
            <a:endParaRPr lang="en-US"/>
          </a:p>
          <a:p>
            <a:r>
              <a:rPr lang="en-US"/>
              <a:t>And now to talk about the details of Azure Functions, let me call back the person who has been working on this thing before it was </a:t>
            </a:r>
            <a:r>
              <a:rPr lang="en-US" b="1"/>
              <a:t>a thing</a:t>
            </a:r>
            <a:r>
              <a:rPr lang="en-US"/>
              <a:t>.  </a:t>
            </a:r>
            <a:r>
              <a:rPr lang="en-US" b="1"/>
              <a:t>Chris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699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that Thiago did in Brazil:</a:t>
            </a:r>
          </a:p>
          <a:p>
            <a:endParaRPr lang="en-US" dirty="0"/>
          </a:p>
          <a:p>
            <a:r>
              <a:rPr lang="en-US" dirty="0"/>
              <a:t>Showed an existing logic app based on this exported ARM template:</a:t>
            </a:r>
          </a:p>
          <a:p>
            <a:r>
              <a:rPr lang="en-US" dirty="0"/>
              <a:t>https://</a:t>
            </a:r>
            <a:r>
              <a:rPr lang="en-US" dirty="0" err="1"/>
              <a:t>github.com</a:t>
            </a:r>
            <a:r>
              <a:rPr lang="en-US" dirty="0"/>
              <a:t>/</a:t>
            </a:r>
            <a:r>
              <a:rPr lang="en-US" dirty="0" err="1"/>
              <a:t>nzthiago</a:t>
            </a:r>
            <a:r>
              <a:rPr lang="en-US" dirty="0"/>
              <a:t>/</a:t>
            </a:r>
            <a:r>
              <a:rPr lang="en-US" dirty="0" err="1"/>
              <a:t>twittermonitorlogicapp</a:t>
            </a:r>
            <a:endParaRPr lang="en-US" dirty="0"/>
          </a:p>
          <a:p>
            <a:endParaRPr lang="en-US" dirty="0"/>
          </a:p>
          <a:p>
            <a:pPr marL="171450" indent="-171450">
              <a:buFont typeface="Arial" panose="020B0604020202020204" pitchFamily="34" charset="0"/>
              <a:buChar char="•"/>
            </a:pPr>
            <a:r>
              <a:rPr lang="en-US" dirty="0"/>
              <a:t>Talked about how I use it to monitor new tweets, check that the user has more than 50 followers, and then sends a message to teams</a:t>
            </a:r>
          </a:p>
          <a:p>
            <a:pPr marL="171450" indent="-171450">
              <a:buFont typeface="Arial" panose="020B0604020202020204" pitchFamily="34" charset="0"/>
              <a:buChar char="•"/>
            </a:pPr>
            <a:r>
              <a:rPr lang="en-US" dirty="0"/>
              <a:t>Showed all the other connectors you can use</a:t>
            </a:r>
          </a:p>
          <a:p>
            <a:pPr marL="171450" indent="-171450">
              <a:buFont typeface="Arial" panose="020B0604020202020204" pitchFamily="34" charset="0"/>
              <a:buChar char="•"/>
            </a:pPr>
            <a:r>
              <a:rPr lang="en-US" dirty="0"/>
              <a:t>Showed the Teams channel that the logic apps is writing to and showed all the tweets it had been monitoring for me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65081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would like to describe the capabilities of our core serverless services, in a little more detail, this time starting with </a:t>
            </a:r>
            <a:r>
              <a:rPr lang="en-US" b="1"/>
              <a:t>Azure Event Grid</a:t>
            </a:r>
            <a:r>
              <a:rPr lang="en-US"/>
              <a:t>. </a:t>
            </a:r>
          </a:p>
          <a:p>
            <a:r>
              <a:rPr lang="en-US"/>
              <a:t>We already talked about how important events are.</a:t>
            </a:r>
          </a:p>
          <a:p>
            <a:pPr marL="171450" indent="-171450">
              <a:buFontTx/>
              <a:buChar char="-"/>
            </a:pPr>
            <a:r>
              <a:rPr lang="en-US"/>
              <a:t>This service allows you to manage all events in a single place</a:t>
            </a:r>
          </a:p>
          <a:p>
            <a:pPr marL="171450" indent="-171450">
              <a:buFontTx/>
              <a:buChar char="-"/>
            </a:pPr>
            <a:r>
              <a:rPr lang="en-US"/>
              <a:t>Notice that multiple Azure services today publish their events into Event Grid and these events can be routed to multiple destination.  We have Functions, Logic Apps and even other services like Automation and generic </a:t>
            </a:r>
            <a:r>
              <a:rPr lang="en-US" err="1"/>
              <a:t>webhooks</a:t>
            </a:r>
            <a:r>
              <a:rPr lang="en-US"/>
              <a:t>.</a:t>
            </a:r>
          </a:p>
          <a:p>
            <a:pPr marL="171450" indent="-171450">
              <a:buFontTx/>
              <a:buChar char="-"/>
            </a:pPr>
            <a:r>
              <a:rPr lang="en-US"/>
              <a:t>You can also create your own customer events</a:t>
            </a:r>
          </a:p>
          <a:p>
            <a:endParaRPr lang="en-US"/>
          </a:p>
          <a:p>
            <a:r>
              <a:rPr lang="en-US"/>
              <a:t>The rich set of publishers and consumers opens up many interesting scenarios for you to construct </a:t>
            </a:r>
            <a:r>
              <a:rPr lang="en-US" b="1"/>
              <a:t>already</a:t>
            </a:r>
            <a:r>
              <a:rPr lang="en-US"/>
              <a:t>.  And the list of services that will publish their events to Event Grid will continue to grow over time.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269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169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that Thiago did in Brazil:</a:t>
            </a:r>
          </a:p>
          <a:p>
            <a:endParaRPr lang="en-US" dirty="0"/>
          </a:p>
          <a:p>
            <a:pPr marL="171450" indent="-171450">
              <a:buFont typeface="Arial" panose="020B0604020202020204" pitchFamily="34" charset="0"/>
              <a:buChar char="•"/>
            </a:pPr>
            <a:r>
              <a:rPr lang="en-US" dirty="0"/>
              <a:t>Pre-created a storage account of the ‘storage’, not ‘generic’, kind in West Central US</a:t>
            </a:r>
          </a:p>
          <a:p>
            <a:pPr marL="171450" indent="-171450">
              <a:buFont typeface="Arial" panose="020B0604020202020204" pitchFamily="34" charset="0"/>
              <a:buChar char="•"/>
            </a:pPr>
            <a:r>
              <a:rPr lang="en-US" dirty="0"/>
              <a:t>Pre-created an Azure Function of the “Event Grid Trigger” type</a:t>
            </a:r>
          </a:p>
          <a:p>
            <a:pPr marL="171450" indent="-171450">
              <a:buFont typeface="Arial" panose="020B0604020202020204" pitchFamily="34" charset="0"/>
              <a:buChar char="•"/>
            </a:pPr>
            <a:r>
              <a:rPr lang="en-US" dirty="0"/>
              <a:t>Explained that storage has a resource extension for event grid, so the events are being created directly by the storage account, but you can use it for your own custom event topics too</a:t>
            </a:r>
          </a:p>
          <a:p>
            <a:pPr marL="171450" indent="-171450">
              <a:buFont typeface="Arial" panose="020B0604020202020204" pitchFamily="34" charset="0"/>
              <a:buChar char="•"/>
            </a:pPr>
            <a:r>
              <a:rPr lang="en-US" dirty="0"/>
              <a:t>Opened the blob storage, created a container</a:t>
            </a:r>
          </a:p>
          <a:p>
            <a:pPr marL="171450" indent="-171450">
              <a:buFont typeface="Arial" panose="020B0604020202020204" pitchFamily="34" charset="0"/>
              <a:buChar char="•"/>
            </a:pPr>
            <a:r>
              <a:rPr lang="en-US" dirty="0"/>
              <a:t>On another browser tab opened the Azure Function that was </a:t>
            </a:r>
            <a:r>
              <a:rPr lang="en-US" dirty="0" err="1"/>
              <a:t>precreated</a:t>
            </a:r>
            <a:r>
              <a:rPr lang="en-US" dirty="0"/>
              <a:t>, and showed the live logs (select your function inside the function app and click the little ‘logs’ tab at the bottom of the pane, from below the function code)</a:t>
            </a:r>
          </a:p>
          <a:p>
            <a:pPr marL="171450" indent="-171450">
              <a:buFont typeface="Arial" panose="020B0604020202020204" pitchFamily="34" charset="0"/>
              <a:buChar char="•"/>
            </a:pPr>
            <a:r>
              <a:rPr lang="en-US" dirty="0"/>
              <a:t>Went to the storage tab and uploaded a file to that blob storage container (you could use Storage Explorer too)</a:t>
            </a:r>
          </a:p>
          <a:p>
            <a:pPr marL="171450" indent="-171450">
              <a:buFont typeface="Arial" panose="020B0604020202020204" pitchFamily="34" charset="0"/>
              <a:buChar char="•"/>
            </a:pPr>
            <a:r>
              <a:rPr lang="en-US" dirty="0"/>
              <a:t>Quickly switched to the tab with the function and logs opened, and showed it had already executed the function. Showed in the logs that it points to the new file I uploaded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48731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many customers who have seen success with </a:t>
            </a:r>
            <a:r>
              <a:rPr lang="en-US" dirty="0" err="1"/>
              <a:t>serverless</a:t>
            </a:r>
            <a:r>
              <a:rPr lang="en-US" dirty="0"/>
              <a:t> technologies.  Today we want to talk about a few of them: </a:t>
            </a:r>
          </a:p>
          <a:p>
            <a:endParaRPr lang="en-US" dirty="0"/>
          </a:p>
          <a:p>
            <a:r>
              <a:rPr lang="en-US" dirty="0"/>
              <a:t>First one is FUJIFILM.</a:t>
            </a:r>
          </a:p>
          <a:p>
            <a:r>
              <a:rPr lang="en-US" dirty="0"/>
              <a:t>They had a very popular image management/sharing service that handled more than a terabyte of data each day.</a:t>
            </a:r>
          </a:p>
          <a:p>
            <a:pPr marL="171450" indent="-171450">
              <a:buFontTx/>
              <a:buChar char="-"/>
            </a:pPr>
            <a:r>
              <a:rPr lang="en-US" dirty="0"/>
              <a:t>They were looking to improve the customer experience by providing better reliability and lower latency in the service</a:t>
            </a:r>
          </a:p>
          <a:p>
            <a:pPr marL="171450" indent="-171450">
              <a:buFontTx/>
              <a:buChar char="-"/>
            </a:pPr>
            <a:r>
              <a:rPr lang="en-US" dirty="0"/>
              <a:t>Another goal was to </a:t>
            </a:r>
            <a:r>
              <a:rPr lang="en-US" b="1" dirty="0"/>
              <a:t>rearchitect </a:t>
            </a:r>
            <a:r>
              <a:rPr lang="en-US" dirty="0"/>
              <a:t>their service in a way that allows them to add future enhancements more quickly and at a faster cadence</a:t>
            </a:r>
          </a:p>
          <a:p>
            <a:pPr marL="0" indent="0">
              <a:buFontTx/>
              <a:buNone/>
            </a:pPr>
            <a:endParaRPr lang="en-US" dirty="0"/>
          </a:p>
          <a:p>
            <a:pPr marL="0" indent="0">
              <a:buFontTx/>
              <a:buNone/>
            </a:pPr>
            <a:r>
              <a:rPr lang="en-US" dirty="0"/>
              <a:t>In the previous version of the service, they found that they were spending an inordinate amount of time in dealing with things that had nothing to do with the core business – things like managing the infrastructure, worrying about adding more servers when demand goes up, and so on.</a:t>
            </a:r>
          </a:p>
          <a:p>
            <a:pPr marL="0" indent="0">
              <a:buFontTx/>
              <a:buNone/>
            </a:pPr>
            <a:endParaRPr lang="en-US" dirty="0"/>
          </a:p>
          <a:p>
            <a:pPr marL="0" indent="0">
              <a:buFontTx/>
              <a:buNone/>
            </a:pPr>
            <a:r>
              <a:rPr lang="en-US" dirty="0"/>
              <a:t>When they moved to </a:t>
            </a:r>
            <a:r>
              <a:rPr lang="en-US" dirty="0" err="1"/>
              <a:t>serverless</a:t>
            </a:r>
            <a:r>
              <a:rPr lang="en-US" dirty="0"/>
              <a:t> architecture, they didn’t have to do any of that, and they saved 75% time on their development costs. </a:t>
            </a:r>
          </a:p>
          <a:p>
            <a:pPr marL="0" indent="0">
              <a:buFontTx/>
              <a:buNone/>
            </a:pPr>
            <a:r>
              <a:rPr lang="en-US" dirty="0"/>
              <a:t>And when they started building the actual service, by the virtue of using Azure Functions, they could very naturally adopt a microservices architecture which decouples the development efforts of different teams and allows you to introduce enhancements to the system </a:t>
            </a:r>
            <a:r>
              <a:rPr lang="en-US" b="1" dirty="0"/>
              <a:t>without </a:t>
            </a:r>
            <a:r>
              <a:rPr lang="en-US" dirty="0"/>
              <a:t>disrupting the existing service.  This improves the uptime of the service.</a:t>
            </a:r>
          </a:p>
          <a:p>
            <a:pPr marL="0" indent="0">
              <a:buFontTx/>
              <a:buNone/>
            </a:pPr>
            <a:r>
              <a:rPr lang="en-US" dirty="0"/>
              <a:t>Also, by the virtue of using Cosmos DB, a fully managed, planet scale DB for their </a:t>
            </a:r>
            <a:r>
              <a:rPr lang="en-US" dirty="0" err="1"/>
              <a:t>serverless</a:t>
            </a:r>
            <a:r>
              <a:rPr lang="en-US" dirty="0"/>
              <a:t> app, they were able to reduce the overall latency by 95%, far exceeding the goals they had set for themselves.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41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 is a great example of a SaaS application built on top of </a:t>
            </a:r>
            <a:r>
              <a:rPr lang="en-US" dirty="0" err="1"/>
              <a:t>serverless</a:t>
            </a:r>
            <a:r>
              <a:rPr lang="en-US" dirty="0"/>
              <a:t> technologies.  They built a solution to help their customers manage their Office 365 and Azure AD environments.  They built it as a SaaS solution entirely based on Azure </a:t>
            </a:r>
            <a:r>
              <a:rPr lang="en-US" dirty="0" err="1"/>
              <a:t>serverless</a:t>
            </a:r>
            <a:r>
              <a:rPr lang="en-US" dirty="0"/>
              <a:t> technologies like Functions, Cosmos DB, Event Hubs.</a:t>
            </a:r>
          </a:p>
          <a:p>
            <a:endParaRPr lang="en-US" dirty="0"/>
          </a:p>
          <a:p>
            <a:r>
              <a:rPr lang="en-US" dirty="0"/>
              <a:t>As a result they saw faster time to revenue and massive scale in addition to the regular cost and effort benefits.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223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Plexure</a:t>
            </a:r>
            <a:r>
              <a:rPr lang="en-US"/>
              <a:t> is a very interesting story.</a:t>
            </a:r>
          </a:p>
          <a:p>
            <a:endParaRPr lang="en-US"/>
          </a:p>
          <a:p>
            <a:r>
              <a:rPr lang="en-US"/>
              <a:t>They build a solution for retail companies.  They use technologies like IoT and Machine Learning to collect signals about user actions and then they use this data to help their customers fine-tune their marketing efforts to their customers.</a:t>
            </a:r>
          </a:p>
          <a:p>
            <a:endParaRPr lang="en-US"/>
          </a:p>
          <a:p>
            <a:r>
              <a:rPr lang="en-US"/>
              <a:t>The interesting part is that not only they built this solution on top of the Azure serverless platform, but they also allow their customers (the retail companies) to extend the capabilities of this platform by providing their own code.  </a:t>
            </a:r>
            <a:r>
              <a:rPr lang="en-US" err="1"/>
              <a:t>Plexure</a:t>
            </a:r>
            <a:r>
              <a:rPr lang="en-US"/>
              <a:t> runs this code on behalf of their customers using Azure Functions.  So, this is like the serverless within serverless.  Its like Inception-less.</a:t>
            </a:r>
          </a:p>
          <a:p>
            <a:endParaRPr lang="en-US"/>
          </a:p>
          <a:p>
            <a:r>
              <a:rPr lang="en-US"/>
              <a:t>Anyway, so in addition to the regular benefits they found a great benefit.  Earlier they had to spend a bunch of time building custom functionality for specific customers.  Now, they just let their customers extend their solution.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349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C75F3-216E-493E-8C0E-47FBFD315FD3}" type="slidenum">
              <a:rPr lang="en-US" smtClean="0"/>
              <a:t>28</a:t>
            </a:fld>
            <a:endParaRPr lang="en-US"/>
          </a:p>
        </p:txBody>
      </p:sp>
    </p:spTree>
    <p:extLst>
      <p:ext uri="{BB962C8B-B14F-4D97-AF65-F5344CB8AC3E}">
        <p14:creationId xmlns:p14="http://schemas.microsoft.com/office/powerpoint/2010/main" val="951098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C75F3-216E-493E-8C0E-47FBFD315FD3}" type="slidenum">
              <a:rPr lang="en-US" smtClean="0"/>
              <a:t>29</a:t>
            </a:fld>
            <a:endParaRPr lang="en-US"/>
          </a:p>
        </p:txBody>
      </p:sp>
    </p:spTree>
    <p:extLst>
      <p:ext uri="{BB962C8B-B14F-4D97-AF65-F5344CB8AC3E}">
        <p14:creationId xmlns:p14="http://schemas.microsoft.com/office/powerpoint/2010/main" val="101915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17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07195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Along came the cloud, and provided some relief from some of those questions.</a:t>
            </a:r>
          </a:p>
          <a:p>
            <a:pPr marL="0" indent="0">
              <a:buFontTx/>
              <a:buNone/>
            </a:pPr>
            <a:endParaRPr lang="en-US" dirty="0"/>
          </a:p>
          <a:p>
            <a:pPr marL="0" indent="0">
              <a:buFontTx/>
              <a:buNone/>
            </a:pPr>
            <a:r>
              <a:rPr lang="en-US" dirty="0"/>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dirty="0"/>
              <a:t>How many virtual machines do I need?</a:t>
            </a:r>
          </a:p>
          <a:p>
            <a:pPr marL="171450" indent="-171450">
              <a:buFontTx/>
              <a:buChar char="-"/>
            </a:pPr>
            <a:r>
              <a:rPr lang="en-US" dirty="0"/>
              <a:t>How many would I need in future when my usage grows?</a:t>
            </a:r>
          </a:p>
          <a:p>
            <a:pPr marL="171450" indent="-171450">
              <a:buFontTx/>
              <a:buChar char="-"/>
            </a:pPr>
            <a:r>
              <a:rPr lang="en-US" dirty="0"/>
              <a:t>How to handle updating the servers for the latest security patches</a:t>
            </a:r>
          </a:p>
          <a:p>
            <a:pPr marL="171450" indent="-171450">
              <a:buFontTx/>
              <a:buChar char="-"/>
            </a:pPr>
            <a:r>
              <a:rPr lang="en-US" dirty="0"/>
              <a:t>How to think about deploying my code and the various dependencies, such as application runtimes, to the server</a:t>
            </a:r>
          </a:p>
          <a:p>
            <a:pPr marL="171450" indent="-171450">
              <a:buFontTx/>
              <a:buChar char="-"/>
            </a:pPr>
            <a:r>
              <a:rPr lang="en-US" dirty="0"/>
              <a:t>Who monitors my apps and so on</a:t>
            </a:r>
          </a:p>
          <a:p>
            <a:pPr marL="0" lvl="0" indent="0">
              <a:buFontTx/>
              <a:buNone/>
            </a:pPr>
            <a:endParaRPr lang="en-US" dirty="0"/>
          </a:p>
          <a:p>
            <a:pPr marL="0" lvl="0" indent="0">
              <a:buFontTx/>
              <a:buNone/>
            </a:pPr>
            <a:r>
              <a:rPr lang="en-US" dirty="0"/>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9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7824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a:t>
            </a:r>
            <a:r>
              <a:rPr lang="en-US" dirty="0" err="1"/>
              <a:t>serverless</a:t>
            </a:r>
            <a:r>
              <a:rPr lang="en-US" dirty="0"/>
              <a:t>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a:p>
            <a:pPr marL="0" indent="0">
              <a:buFontTx/>
              <a:buNone/>
            </a:pPr>
            <a:endParaRPr lang="en-US" dirty="0"/>
          </a:p>
          <a:p>
            <a:pPr marL="0" indent="0">
              <a:buFontTx/>
              <a:buNone/>
            </a:pPr>
            <a:r>
              <a:rPr lang="en-US" dirty="0"/>
              <a:t>Now before we jump into explaining the benefits of serverless, let’s call out what it’s not. It’s not the total lack of servers, that would a bit difficult. Instead, it’s a system where you don’t have to think about Servers at all, so for you, they are invisible.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12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fld id="{30400C77-98DD-41D6-BDE7-5E20B890E765}" type="slidenum">
              <a:rPr lang="en-US" smtClean="0"/>
              <a:t>7</a:t>
            </a:fld>
            <a:endParaRPr lang="en-US"/>
          </a:p>
        </p:txBody>
      </p:sp>
    </p:spTree>
    <p:extLst>
      <p:ext uri="{BB962C8B-B14F-4D97-AF65-F5344CB8AC3E}">
        <p14:creationId xmlns:p14="http://schemas.microsoft.com/office/powerpoint/2010/main" val="2000017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8</a:t>
            </a:fld>
            <a:endParaRPr lang="en-US"/>
          </a:p>
        </p:txBody>
      </p:sp>
    </p:spTree>
    <p:extLst>
      <p:ext uri="{BB962C8B-B14F-4D97-AF65-F5344CB8AC3E}">
        <p14:creationId xmlns:p14="http://schemas.microsoft.com/office/powerpoint/2010/main" val="24269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 noon everyone.  Very excited to be here to talk to you about why exactly it </a:t>
            </a:r>
            <a:r>
              <a:rPr lang="en-US" b="1" dirty="0"/>
              <a:t>is</a:t>
            </a:r>
            <a:r>
              <a:rPr lang="en-US" dirty="0"/>
              <a:t> that Microsoft would just not stop </a:t>
            </a:r>
            <a:r>
              <a:rPr lang="en-US" b="1" dirty="0"/>
              <a:t>talking</a:t>
            </a:r>
            <a:r>
              <a:rPr lang="en-US" dirty="0"/>
              <a:t> about this </a:t>
            </a:r>
            <a:r>
              <a:rPr lang="en-US" dirty="0" err="1"/>
              <a:t>serverless</a:t>
            </a:r>
            <a:r>
              <a:rPr lang="en-US" dirty="0"/>
              <a:t> thing – whether it is our </a:t>
            </a:r>
            <a:r>
              <a:rPr lang="en-US" b="1" dirty="0"/>
              <a:t>CEO</a:t>
            </a:r>
            <a:r>
              <a:rPr lang="en-US" dirty="0"/>
              <a:t> or just </a:t>
            </a:r>
            <a:r>
              <a:rPr lang="en-US" b="1" dirty="0"/>
              <a:t>us</a:t>
            </a:r>
            <a:r>
              <a:rPr lang="en-US" dirty="0"/>
              <a:t> measly product managers.</a:t>
            </a:r>
          </a:p>
          <a:p>
            <a:endParaRPr lang="en-US" dirty="0"/>
          </a:p>
          <a:p>
            <a:r>
              <a:rPr lang="en-US" dirty="0"/>
              <a:t>Now the concept that I want to talk about is that of a </a:t>
            </a:r>
            <a:r>
              <a:rPr lang="en-US" b="1" dirty="0"/>
              <a:t>platform</a:t>
            </a:r>
            <a:r>
              <a:rPr lang="en-US" dirty="0"/>
              <a:t>, not an individual service, but a collection of fully managed services that come together and allow you to build </a:t>
            </a:r>
            <a:r>
              <a:rPr lang="en-US" dirty="0" err="1"/>
              <a:t>serverless</a:t>
            </a:r>
            <a:r>
              <a:rPr lang="en-US" dirty="0"/>
              <a:t> applications.</a:t>
            </a:r>
          </a:p>
          <a:p>
            <a:endParaRPr lang="en-US" dirty="0"/>
          </a:p>
          <a:p>
            <a:r>
              <a:rPr lang="en-US" dirty="0"/>
              <a:t>When we talk about </a:t>
            </a:r>
            <a:r>
              <a:rPr lang="en-US" dirty="0" err="1"/>
              <a:t>serverless</a:t>
            </a:r>
            <a:r>
              <a:rPr lang="en-US" dirty="0"/>
              <a:t>, the first thing that </a:t>
            </a:r>
            <a:r>
              <a:rPr lang="en-US" b="1" dirty="0"/>
              <a:t>obviously </a:t>
            </a:r>
            <a:r>
              <a:rPr lang="en-US" dirty="0"/>
              <a:t>comes to mind is Functions-as-a-Service.  Basically the ability to execute </a:t>
            </a:r>
            <a:r>
              <a:rPr lang="en-US" b="1" dirty="0"/>
              <a:t>custom code</a:t>
            </a:r>
            <a:r>
              <a:rPr lang="en-US" dirty="0"/>
              <a:t>, </a:t>
            </a:r>
            <a:r>
              <a:rPr lang="en-US" b="1" dirty="0"/>
              <a:t>on demand</a:t>
            </a:r>
            <a:r>
              <a:rPr lang="en-US" dirty="0"/>
              <a:t>, </a:t>
            </a:r>
            <a:r>
              <a:rPr lang="en-US" b="1" dirty="0"/>
              <a:t>without</a:t>
            </a:r>
            <a:r>
              <a:rPr lang="en-US" dirty="0"/>
              <a:t> having to worry about </a:t>
            </a:r>
            <a:r>
              <a:rPr lang="en-US" b="1" dirty="0"/>
              <a:t>where </a:t>
            </a:r>
            <a:r>
              <a:rPr lang="en-US" b="0" dirty="0"/>
              <a:t>the code is executing, or how it would scale if the demand goes up.  This is what Azure Functions does for you.  We will go into details later but that is the basic thing to remember.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9/17/2018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86047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17.emf"/><Relationship Id="rId5" Type="http://schemas.openxmlformats.org/officeDocument/2006/relationships/image" Target="../media/image2.emf"/><Relationship Id="rId4" Type="http://schemas.openxmlformats.org/officeDocument/2006/relationships/image" Target="../media/image22.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50.png"/><Relationship Id="rId4" Type="http://schemas.openxmlformats.org/officeDocument/2006/relationships/image" Target="../media/image4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Amsterda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8355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Amsterdam</a:t>
            </a:r>
          </a:p>
        </p:txBody>
      </p:sp>
      <p:pic>
        <p:nvPicPr>
          <p:cNvPr id="4" name="Picture 3">
            <a:extLst>
              <a:ext uri="{FF2B5EF4-FFF2-40B4-BE49-F238E27FC236}">
                <a16:creationId xmlns:a16="http://schemas.microsoft.com/office/drawing/2014/main" id="{1AC4CCDA-97D8-4EEC-BB70-35BB2656C98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56464" y="2072640"/>
            <a:ext cx="4366652" cy="4655503"/>
          </a:xfrm>
          <a:prstGeom prst="rect">
            <a:avLst/>
          </a:prstGeom>
        </p:spPr>
      </p:pic>
    </p:spTree>
    <p:extLst>
      <p:ext uri="{BB962C8B-B14F-4D97-AF65-F5344CB8AC3E}">
        <p14:creationId xmlns:p14="http://schemas.microsoft.com/office/powerpoint/2010/main" val="377681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36454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79363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Tel Aviv)">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06475"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Tel Aviv</a:t>
            </a:r>
          </a:p>
        </p:txBody>
      </p:sp>
      <p:pic>
        <p:nvPicPr>
          <p:cNvPr id="3" name="Picture 2">
            <a:extLst>
              <a:ext uri="{FF2B5EF4-FFF2-40B4-BE49-F238E27FC236}">
                <a16:creationId xmlns:a16="http://schemas.microsoft.com/office/drawing/2014/main" id="{260D136F-B74A-4FBF-985E-0358DDC864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839" y="471490"/>
            <a:ext cx="7955280" cy="7955280"/>
          </a:xfrm>
          <a:prstGeom prst="rect">
            <a:avLst/>
          </a:prstGeom>
        </p:spPr>
      </p:pic>
    </p:spTree>
    <p:extLst>
      <p:ext uri="{BB962C8B-B14F-4D97-AF65-F5344CB8AC3E}">
        <p14:creationId xmlns:p14="http://schemas.microsoft.com/office/powerpoint/2010/main" val="320977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Toront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47127"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Toronto</a:t>
            </a:r>
          </a:p>
        </p:txBody>
      </p:sp>
      <p:pic>
        <p:nvPicPr>
          <p:cNvPr id="3" name="Picture 2">
            <a:extLst>
              <a:ext uri="{FF2B5EF4-FFF2-40B4-BE49-F238E27FC236}">
                <a16:creationId xmlns:a16="http://schemas.microsoft.com/office/drawing/2014/main" id="{DE5AE9F7-EE91-428F-991B-A1C207969F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5679" y="418728"/>
            <a:ext cx="7955280" cy="7955280"/>
          </a:xfrm>
          <a:prstGeom prst="rect">
            <a:avLst/>
          </a:prstGeom>
        </p:spPr>
      </p:pic>
    </p:spTree>
    <p:extLst>
      <p:ext uri="{BB962C8B-B14F-4D97-AF65-F5344CB8AC3E}">
        <p14:creationId xmlns:p14="http://schemas.microsoft.com/office/powerpoint/2010/main" val="34713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Warsaw)">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5668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Warsaw</a:t>
            </a:r>
          </a:p>
        </p:txBody>
      </p:sp>
      <p:pic>
        <p:nvPicPr>
          <p:cNvPr id="3" name="Picture 2">
            <a:extLst>
              <a:ext uri="{FF2B5EF4-FFF2-40B4-BE49-F238E27FC236}">
                <a16:creationId xmlns:a16="http://schemas.microsoft.com/office/drawing/2014/main" id="{74FF32CC-0029-4324-9EC2-67195E1F60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9" y="421006"/>
            <a:ext cx="7955280" cy="7955280"/>
          </a:xfrm>
          <a:prstGeom prst="rect">
            <a:avLst/>
          </a:prstGeom>
        </p:spPr>
      </p:pic>
    </p:spTree>
    <p:extLst>
      <p:ext uri="{BB962C8B-B14F-4D97-AF65-F5344CB8AC3E}">
        <p14:creationId xmlns:p14="http://schemas.microsoft.com/office/powerpoint/2010/main" val="187897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738763"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8"/>
            <a:ext cx="7955280" cy="7955280"/>
          </a:xfrm>
          <a:prstGeom prst="rect">
            <a:avLst/>
          </a:prstGeom>
        </p:spPr>
      </p:pic>
    </p:spTree>
    <p:extLst>
      <p:ext uri="{BB962C8B-B14F-4D97-AF65-F5344CB8AC3E}">
        <p14:creationId xmlns:p14="http://schemas.microsoft.com/office/powerpoint/2010/main" val="164845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Birmingham, UK)">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619948"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Birmingham, UK</a:t>
            </a:r>
          </a:p>
        </p:txBody>
      </p:sp>
      <p:pic>
        <p:nvPicPr>
          <p:cNvPr id="5" name="Picture 4" descr="A close up of a logo&#10;&#10;Description generated with very high confidence">
            <a:extLst>
              <a:ext uri="{FF2B5EF4-FFF2-40B4-BE49-F238E27FC236}">
                <a16:creationId xmlns:a16="http://schemas.microsoft.com/office/drawing/2014/main" id="{EBA3A6C4-7EA4-41C1-9EFC-7974C748CE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78127" y="2125663"/>
            <a:ext cx="4314516" cy="4572000"/>
          </a:xfrm>
          <a:prstGeom prst="rect">
            <a:avLst/>
          </a:prstGeom>
        </p:spPr>
      </p:pic>
    </p:spTree>
    <p:extLst>
      <p:ext uri="{BB962C8B-B14F-4D97-AF65-F5344CB8AC3E}">
        <p14:creationId xmlns:p14="http://schemas.microsoft.com/office/powerpoint/2010/main" val="234845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ape Town)">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0815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Cape Town</a:t>
            </a:r>
          </a:p>
        </p:txBody>
      </p:sp>
      <p:pic>
        <p:nvPicPr>
          <p:cNvPr id="3" name="Picture 2">
            <a:extLst>
              <a:ext uri="{FF2B5EF4-FFF2-40B4-BE49-F238E27FC236}">
                <a16:creationId xmlns:a16="http://schemas.microsoft.com/office/drawing/2014/main" id="{BCE45838-1B1B-4CB1-9F58-D335A29091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199" y="391032"/>
            <a:ext cx="7955280" cy="7955280"/>
          </a:xfrm>
          <a:prstGeom prst="rect">
            <a:avLst/>
          </a:prstGeom>
        </p:spPr>
      </p:pic>
    </p:spTree>
    <p:extLst>
      <p:ext uri="{BB962C8B-B14F-4D97-AF65-F5344CB8AC3E}">
        <p14:creationId xmlns:p14="http://schemas.microsoft.com/office/powerpoint/2010/main" val="230973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914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555717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Frankfurt)">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621919"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Frankfurt</a:t>
            </a:r>
          </a:p>
        </p:txBody>
      </p:sp>
      <p:pic>
        <p:nvPicPr>
          <p:cNvPr id="3" name="Picture 2" descr="A close up of a logo&#10;&#10;Description generated with very high confidence">
            <a:extLst>
              <a:ext uri="{FF2B5EF4-FFF2-40B4-BE49-F238E27FC236}">
                <a16:creationId xmlns:a16="http://schemas.microsoft.com/office/drawing/2014/main" id="{098B27FA-10B5-4C39-ADFF-DA897B85E21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039" y="471233"/>
            <a:ext cx="7955280" cy="7955280"/>
          </a:xfrm>
          <a:prstGeom prst="rect">
            <a:avLst/>
          </a:prstGeom>
        </p:spPr>
      </p:pic>
    </p:spTree>
    <p:extLst>
      <p:ext uri="{BB962C8B-B14F-4D97-AF65-F5344CB8AC3E}">
        <p14:creationId xmlns:p14="http://schemas.microsoft.com/office/powerpoint/2010/main" val="14386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aris)">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014188"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Paris</a:t>
            </a:r>
          </a:p>
        </p:txBody>
      </p:sp>
      <p:pic>
        <p:nvPicPr>
          <p:cNvPr id="3" name="Picture 2">
            <a:extLst>
              <a:ext uri="{FF2B5EF4-FFF2-40B4-BE49-F238E27FC236}">
                <a16:creationId xmlns:a16="http://schemas.microsoft.com/office/drawing/2014/main" id="{90532C38-E6F3-48E3-812F-24ED6A89EE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521" y="461331"/>
            <a:ext cx="7955280" cy="7955280"/>
          </a:xfrm>
          <a:prstGeom prst="rect">
            <a:avLst/>
          </a:prstGeom>
        </p:spPr>
      </p:pic>
    </p:spTree>
    <p:extLst>
      <p:ext uri="{BB962C8B-B14F-4D97-AF65-F5344CB8AC3E}">
        <p14:creationId xmlns:p14="http://schemas.microsoft.com/office/powerpoint/2010/main" val="2381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708795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1367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8996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09460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09504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3767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66480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6330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13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an Francisc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25574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San Francisco</a:t>
            </a:r>
          </a:p>
        </p:txBody>
      </p:sp>
      <p:pic>
        <p:nvPicPr>
          <p:cNvPr id="3" name="Picture 2">
            <a:extLst>
              <a:ext uri="{FF2B5EF4-FFF2-40B4-BE49-F238E27FC236}">
                <a16:creationId xmlns:a16="http://schemas.microsoft.com/office/drawing/2014/main" id="{E129E530-00ED-4A6D-98AC-2BE2AD154F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94400" y="420688"/>
            <a:ext cx="7955513" cy="7955513"/>
          </a:xfrm>
          <a:prstGeom prst="rect">
            <a:avLst/>
          </a:prstGeom>
        </p:spPr>
      </p:pic>
    </p:spTree>
    <p:extLst>
      <p:ext uri="{BB962C8B-B14F-4D97-AF65-F5344CB8AC3E}">
        <p14:creationId xmlns:p14="http://schemas.microsoft.com/office/powerpoint/2010/main" val="94239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3186">
                      <a:schemeClr val="tx1"/>
                    </a:gs>
                    <a:gs pos="46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5641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2985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5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19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DA0A69CC-395D-4D52-BADE-B1874221DB9F}"/>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7126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64013" y="479649"/>
            <a:ext cx="1436313" cy="306156"/>
          </a:xfrm>
          <a:prstGeom prst="rect">
            <a:avLst/>
          </a:prstGeom>
        </p:spPr>
      </p:pic>
    </p:spTree>
    <p:extLst>
      <p:ext uri="{BB962C8B-B14F-4D97-AF65-F5344CB8AC3E}">
        <p14:creationId xmlns:p14="http://schemas.microsoft.com/office/powerpoint/2010/main" val="3493672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66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4333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97642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87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ao Paul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45799"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São Paulo</a:t>
            </a:r>
          </a:p>
        </p:txBody>
      </p:sp>
      <p:pic>
        <p:nvPicPr>
          <p:cNvPr id="3" name="Picture 2">
            <a:extLst>
              <a:ext uri="{FF2B5EF4-FFF2-40B4-BE49-F238E27FC236}">
                <a16:creationId xmlns:a16="http://schemas.microsoft.com/office/drawing/2014/main" id="{F9532E03-0B5B-49BA-ADCC-30A953E941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6" y="408656"/>
            <a:ext cx="7955280" cy="7955280"/>
          </a:xfrm>
          <a:prstGeom prst="rect">
            <a:avLst/>
          </a:prstGeom>
        </p:spPr>
      </p:pic>
    </p:spTree>
    <p:extLst>
      <p:ext uri="{BB962C8B-B14F-4D97-AF65-F5344CB8AC3E}">
        <p14:creationId xmlns:p14="http://schemas.microsoft.com/office/powerpoint/2010/main" val="564559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8968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2811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173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58930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49917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4326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6806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00107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4895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2669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82604"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427800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24051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38824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3017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566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p:nvPicPr>
        <p:blipFill>
          <a:blip r:embed="rId4"/>
          <a:stretch>
            <a:fillRect/>
          </a:stretch>
        </p:blipFill>
        <p:spPr>
          <a:xfrm>
            <a:off x="466443" y="6209084"/>
            <a:ext cx="1448093" cy="310896"/>
          </a:xfrm>
          <a:prstGeom prst="rect">
            <a:avLst/>
          </a:prstGeom>
        </p:spPr>
      </p:pic>
      <p:pic>
        <p:nvPicPr>
          <p:cNvPr id="6" name="MS logo white - EMF">
            <a:extLst>
              <a:ext uri="{FF2B5EF4-FFF2-40B4-BE49-F238E27FC236}">
                <a16:creationId xmlns:a16="http://schemas.microsoft.com/office/drawing/2014/main" id="{A424FDF2-8230-4BEF-B8EC-B91A69DCB7C0}"/>
              </a:ext>
            </a:extLst>
          </p:cNvPr>
          <p:cNvPicPr>
            <a:picLocks noChangeAspect="1"/>
          </p:cNvPicPr>
          <p:nvPr userDrawn="1"/>
        </p:nvPicPr>
        <p:blipFill>
          <a:blip r:embed="rId5"/>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A445CD28-DFFB-4128-8D73-597E9D8E6731}"/>
              </a:ext>
            </a:extLst>
          </p:cNvPr>
          <p:cNvPicPr>
            <a:picLocks noChangeAspect="1"/>
          </p:cNvPicPr>
          <p:nvPr userDrawn="1"/>
        </p:nvPicPr>
        <p:blipFill>
          <a:blip r:embed="rId6"/>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2874556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15691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 y="-1841"/>
            <a:ext cx="12431103" cy="6998206"/>
          </a:xfrm>
          <a:prstGeom prst="rect">
            <a:avLst/>
          </a:prstGeom>
        </p:spPr>
      </p:pic>
      <p:sp>
        <p:nvSpPr>
          <p:cNvPr id="2" name="Title 1"/>
          <p:cNvSpPr>
            <a:spLocks noGrp="1"/>
          </p:cNvSpPr>
          <p:nvPr>
            <p:ph type="title" hasCustomPrompt="1"/>
          </p:nvPr>
        </p:nvSpPr>
        <p:spPr>
          <a:xfrm>
            <a:off x="274638" y="280106"/>
            <a:ext cx="11887200" cy="931155"/>
          </a:xfrm>
        </p:spPr>
        <p:txBody>
          <a:bodyPr lIns="182880" tIns="0" rIns="0" bIns="0" anchor="ctr" anchorCtr="0">
            <a:noAutofit/>
          </a:bodyPr>
          <a:lstStyle>
            <a:lvl1pPr algn="l">
              <a:defRPr sz="5399"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11887201" y="6697662"/>
            <a:ext cx="549275" cy="298704"/>
          </a:xfrm>
        </p:spPr>
        <p:txBody>
          <a:bodyPr lIns="0" tIns="0" rIns="0" bIns="0"/>
          <a:lstStyle>
            <a:lvl1pPr algn="ctr">
              <a:defRPr sz="109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274639" y="1363664"/>
            <a:ext cx="11887200" cy="553870"/>
          </a:xfrm>
        </p:spPr>
        <p:txBody>
          <a:bodyPr lIns="182880" tIns="0" rIns="0" bIns="0"/>
          <a:lstStyle>
            <a:lvl1pPr>
              <a:lnSpc>
                <a:spcPct val="90000"/>
              </a:lnSpc>
              <a:defRPr sz="3999" baseline="0">
                <a:solidFill>
                  <a:schemeClr val="tx1"/>
                </a:solidFill>
                <a:latin typeface="Segoe UI" panose="020B0502040204020203" pitchFamily="34" charset="0"/>
              </a:defRPr>
            </a:lvl1pPr>
            <a:lvl2pPr marL="0" marR="0" indent="0" algn="l" defTabSz="1208148"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dirty="0"/>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749" y="6765277"/>
            <a:ext cx="914389" cy="185706"/>
          </a:xfrm>
          <a:prstGeom prst="rect">
            <a:avLst/>
          </a:prstGeom>
        </p:spPr>
      </p:pic>
    </p:spTree>
    <p:extLst>
      <p:ext uri="{BB962C8B-B14F-4D97-AF65-F5344CB8AC3E}">
        <p14:creationId xmlns:p14="http://schemas.microsoft.com/office/powerpoint/2010/main" val="9041742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p:nvSpPr>
        <p:spPr>
          <a:xfrm>
            <a:off x="6217919" y="1842"/>
            <a:ext cx="6218238"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sp>
        <p:nvSpPr>
          <p:cNvPr id="10" name="Rectangle 9"/>
          <p:cNvSpPr/>
          <p:nvPr/>
        </p:nvSpPr>
        <p:spPr>
          <a:xfrm>
            <a:off x="0" y="0"/>
            <a:ext cx="6218238"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sp>
        <p:nvSpPr>
          <p:cNvPr id="11" name="Rectangle 10"/>
          <p:cNvSpPr/>
          <p:nvPr/>
        </p:nvSpPr>
        <p:spPr>
          <a:xfrm>
            <a:off x="6218557" y="-184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692891" y="6687512"/>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8"/>
            <a:ext cx="882408" cy="19265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887201" y="6695821"/>
            <a:ext cx="549275" cy="298704"/>
          </a:xfrm>
        </p:spPr>
        <p:txBody>
          <a:bodyPr lIns="0" tIns="0" rIns="0" bIns="0"/>
          <a:lstStyle>
            <a:lvl1pPr algn="ctr">
              <a:defRPr sz="1099">
                <a:solidFill>
                  <a:schemeClr val="accent4"/>
                </a:solidFill>
                <a:latin typeface="Segoe Pro" panose="020B0502040504020203" pitchFamily="34" charset="0"/>
              </a:defRPr>
            </a:lvl1pPr>
          </a:lstStyle>
          <a:p>
            <a:fld id="{63863B58-CBB8-49E9-BA96-0A2E095CB188}" type="slidenum">
              <a:rPr lang="en-US" smtClean="0"/>
              <a:pPr/>
              <a:t>‹#›</a:t>
            </a:fld>
            <a:endParaRPr lang="en-US" dirty="0"/>
          </a:p>
        </p:txBody>
      </p:sp>
      <p:sp>
        <p:nvSpPr>
          <p:cNvPr id="4" name="Text Placeholder 3"/>
          <p:cNvSpPr>
            <a:spLocks noGrp="1"/>
          </p:cNvSpPr>
          <p:nvPr>
            <p:ph type="body" sz="quarter" idx="13"/>
          </p:nvPr>
        </p:nvSpPr>
        <p:spPr>
          <a:xfrm>
            <a:off x="274638" y="1211263"/>
            <a:ext cx="5486400" cy="1477071"/>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675439" y="1208737"/>
            <a:ext cx="5486400" cy="5123135"/>
          </a:xfrm>
        </p:spPr>
        <p:txBody>
          <a:bodyPr lIns="182880" tIns="0" rIns="182880" bIns="0" anchor="t" anchorCtr="0">
            <a:noAutofit/>
          </a:bodyPr>
          <a:lstStyle>
            <a:lvl1pPr algn="l">
              <a:lnSpc>
                <a:spcPct val="90000"/>
              </a:lnSpc>
              <a:spcBef>
                <a:spcPts val="600"/>
              </a:spcBef>
              <a:spcAft>
                <a:spcPts val="600"/>
              </a:spcAft>
              <a:defRPr sz="3999"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47705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1919881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8911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tockhol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82652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Stockholm</a:t>
            </a:r>
          </a:p>
        </p:txBody>
      </p:sp>
      <p:pic>
        <p:nvPicPr>
          <p:cNvPr id="3" name="Picture 2">
            <a:extLst>
              <a:ext uri="{FF2B5EF4-FFF2-40B4-BE49-F238E27FC236}">
                <a16:creationId xmlns:a16="http://schemas.microsoft.com/office/drawing/2014/main" id="{2C3A8868-18E5-423A-8715-F7EC8EE06DB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9"/>
            <a:ext cx="7955280" cy="7955280"/>
          </a:xfrm>
          <a:prstGeom prst="rect">
            <a:avLst/>
          </a:prstGeom>
        </p:spPr>
      </p:pic>
    </p:spTree>
    <p:extLst>
      <p:ext uri="{BB962C8B-B14F-4D97-AF65-F5344CB8AC3E}">
        <p14:creationId xmlns:p14="http://schemas.microsoft.com/office/powerpoint/2010/main" val="1853964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1.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image" Target="../media/image1.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5507537"/>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4" r:id="rId18"/>
    <p:sldLayoutId id="2147484545"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34413"/>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p:nvGrpSpPr>
        <p:grpSpPr>
          <a:xfrm>
            <a:off x="12618964" y="-8395"/>
            <a:ext cx="955641" cy="5775363"/>
            <a:chOff x="12618967" y="-8396"/>
            <a:chExt cx="955641" cy="5775363"/>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pic>
        <p:nvPicPr>
          <p:cNvPr id="19" name="Picture 18">
            <a:extLst>
              <a:ext uri="{FF2B5EF4-FFF2-40B4-BE49-F238E27FC236}">
                <a16:creationId xmlns:a16="http://schemas.microsoft.com/office/drawing/2014/main" id="{10FF3658-BA2E-4D9D-BEA5-BAC297AB8B39}"/>
              </a:ext>
            </a:extLst>
          </p:cNvPr>
          <p:cNvPicPr>
            <a:picLocks noChangeAspect="1"/>
          </p:cNvPicPr>
          <p:nvPr userDrawn="1"/>
        </p:nvPicPr>
        <p:blipFill>
          <a:blip r:embed="rId4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62176392"/>
      </p:ext>
    </p:extLst>
  </p:cSld>
  <p:clrMap bg1="dk1" tx1="lt1" bg2="dk2" tx2="lt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 id="2147484583" r:id="rId37"/>
    <p:sldLayoutId id="2147484584" r:id="rId38"/>
    <p:sldLayoutId id="2147484585" r:id="rId3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1.png"/><Relationship Id="rId3" Type="http://schemas.openxmlformats.org/officeDocument/2006/relationships/hyperlink" Target="https://azure.microsoft.com/en-us/services/cosmos-db/" TargetMode="External"/><Relationship Id="rId7" Type="http://schemas.openxmlformats.org/officeDocument/2006/relationships/image" Target="../media/image5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2.xml"/><Relationship Id="rId16"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hyperlink" Target="https://azure.microsoft.com/en-us/services/storage/?v=16.50" TargetMode="External"/><Relationship Id="rId11"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62.png"/><Relationship Id="rId10" Type="http://schemas.openxmlformats.org/officeDocument/2006/relationships/hyperlink" Target="https://azure.microsoft.com/en-us/services/stream-analytics/" TargetMode="External"/><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1.png"/><Relationship Id="rId3" Type="http://schemas.openxmlformats.org/officeDocument/2006/relationships/hyperlink" Target="https://azure.microsoft.com/en-us/services/cosmos-db/" TargetMode="External"/><Relationship Id="rId7" Type="http://schemas.openxmlformats.org/officeDocument/2006/relationships/image" Target="../media/image58.png"/><Relationship Id="rId12" Type="http://schemas.openxmlformats.org/officeDocument/2006/relationships/hyperlink" Target="https://azure.microsoft.com/en-us/services/event-grid/" TargetMode="External"/><Relationship Id="rId17" Type="http://schemas.openxmlformats.org/officeDocument/2006/relationships/image" Target="../media/image56.png"/><Relationship Id="rId2" Type="http://schemas.openxmlformats.org/officeDocument/2006/relationships/notesSlide" Target="../notesSlides/notesSlide13.xml"/><Relationship Id="rId16" Type="http://schemas.openxmlformats.org/officeDocument/2006/relationships/image" Target="../media/image63.png"/><Relationship Id="rId1" Type="http://schemas.openxmlformats.org/officeDocument/2006/relationships/slideLayout" Target="../slideLayouts/slideLayout21.xml"/><Relationship Id="rId6" Type="http://schemas.openxmlformats.org/officeDocument/2006/relationships/hyperlink" Target="https://azure.microsoft.com/en-us/services/storage/?v=16.50" TargetMode="External"/><Relationship Id="rId11"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62.png"/><Relationship Id="rId10" Type="http://schemas.openxmlformats.org/officeDocument/2006/relationships/hyperlink" Target="https://azure.microsoft.com/en-us/services/stream-analytics/" TargetMode="External"/><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80.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notesSlide" Target="../notesSlides/notesSlide20.xml"/><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27.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5" Type="http://schemas.microsoft.com/office/2007/relationships/hdphoto" Target="../media/hdphoto3.wdp"/><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1.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113.png"/><Relationship Id="rId11" Type="http://schemas.openxmlformats.org/officeDocument/2006/relationships/image" Target="../media/image74.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emf"/><Relationship Id="rId9" Type="http://schemas.openxmlformats.org/officeDocument/2006/relationships/image" Target="../media/image1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8.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8.xml"/><Relationship Id="rId1" Type="http://schemas.openxmlformats.org/officeDocument/2006/relationships/themeOverride" Target="../theme/themeOverride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techcommunity.microsoft.com" TargetMode="External"/><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53.emf"/><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5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1176691"/>
            <a:ext cx="6400736" cy="1828786"/>
          </a:xfrm>
        </p:spPr>
        <p:txBody>
          <a:bodyPr/>
          <a:lstStyle/>
          <a:p>
            <a:r>
              <a:rPr lang="en-US"/>
              <a:t>Introduction to serverless computing with Azure</a:t>
            </a:r>
            <a:endParaRPr lang="en-US" dirty="0"/>
          </a:p>
        </p:txBody>
      </p:sp>
      <p:sp>
        <p:nvSpPr>
          <p:cNvPr id="2" name="Rectangle 1">
            <a:extLst>
              <a:ext uri="{FF2B5EF4-FFF2-40B4-BE49-F238E27FC236}">
                <a16:creationId xmlns:a16="http://schemas.microsoft.com/office/drawing/2014/main" id="{511DCAE8-A329-4E94-A862-30E7C8D5E202}"/>
              </a:ext>
            </a:extLst>
          </p:cNvPr>
          <p:cNvSpPr/>
          <p:nvPr/>
        </p:nvSpPr>
        <p:spPr>
          <a:xfrm>
            <a:off x="274703" y="3745980"/>
            <a:ext cx="6216650" cy="769441"/>
          </a:xfrm>
          <a:prstGeom prst="rect">
            <a:avLst/>
          </a:prstGeom>
        </p:spPr>
        <p:txBody>
          <a:bodyPr>
            <a:spAutoFit/>
          </a:bodyPr>
          <a:lstStyle/>
          <a:p>
            <a:r>
              <a:rPr lang="en-US" sz="2400" dirty="0"/>
              <a:t>Speaker name</a:t>
            </a:r>
          </a:p>
          <a:p>
            <a:r>
              <a:rPr lang="en-US" sz="1100" dirty="0"/>
              <a:t>             </a:t>
            </a:r>
            <a:r>
              <a:rPr lang="en-US" sz="2000" dirty="0"/>
              <a:t>    </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a:xfrm>
            <a:off x="274639" y="295275"/>
            <a:ext cx="11889564" cy="917575"/>
          </a:xfrm>
        </p:spPr>
        <p:txBody>
          <a:bodyPr/>
          <a:lstStyle/>
          <a:p>
            <a:r>
              <a:rPr lang="en-US"/>
              <a:t>Serverless application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167680" y="2354262"/>
            <a:ext cx="2793757" cy="2011027"/>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322637" y="2354262"/>
            <a:ext cx="2793757" cy="2011027"/>
            <a:chOff x="6265951" y="2389036"/>
            <a:chExt cx="2794153" cy="2011312"/>
          </a:xfrm>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18" y="2558746"/>
              <a:ext cx="499172" cy="273354"/>
              <a:chOff x="7712710" y="2866532"/>
              <a:chExt cx="900970" cy="493385"/>
            </a:xfrm>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11C7-DC3B-4CAD-9486-A5B5BD5C421B}"/>
              </a:ext>
            </a:extLst>
          </p:cNvPr>
          <p:cNvSpPr>
            <a:spLocks noGrp="1"/>
          </p:cNvSpPr>
          <p:nvPr>
            <p:ph type="title"/>
          </p:nvPr>
        </p:nvSpPr>
        <p:spPr/>
        <p:txBody>
          <a:bodyPr/>
          <a:lstStyle/>
          <a:p>
            <a:r>
              <a:rPr lang="en-US"/>
              <a:t>Serverless application platform components</a:t>
            </a:r>
          </a:p>
        </p:txBody>
      </p:sp>
      <p:grpSp>
        <p:nvGrpSpPr>
          <p:cNvPr id="3" name="Group 2">
            <a:extLst>
              <a:ext uri="{FF2B5EF4-FFF2-40B4-BE49-F238E27FC236}">
                <a16:creationId xmlns:a16="http://schemas.microsoft.com/office/drawing/2014/main" id="{51CE55AA-DDF9-47D1-8E24-1E0880F1CAD4}"/>
              </a:ext>
            </a:extLst>
          </p:cNvPr>
          <p:cNvGrpSpPr/>
          <p:nvPr/>
        </p:nvGrpSpPr>
        <p:grpSpPr>
          <a:xfrm>
            <a:off x="4734126" y="2399490"/>
            <a:ext cx="2793757" cy="2011027"/>
            <a:chOff x="6265951" y="2389036"/>
            <a:chExt cx="2794153" cy="2011312"/>
          </a:xfrm>
        </p:grpSpPr>
        <p:sp>
          <p:nvSpPr>
            <p:cNvPr id="4" name="Rectangle 3">
              <a:extLst>
                <a:ext uri="{FF2B5EF4-FFF2-40B4-BE49-F238E27FC236}">
                  <a16:creationId xmlns:a16="http://schemas.microsoft.com/office/drawing/2014/main" id="{F287F9F6-7F15-4BC1-A084-C5448EC9F7B0}"/>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5" name="Rectangle 4">
              <a:extLst>
                <a:ext uri="{FF2B5EF4-FFF2-40B4-BE49-F238E27FC236}">
                  <a16:creationId xmlns:a16="http://schemas.microsoft.com/office/drawing/2014/main" id="{6A239C19-C664-4B89-A500-BC8EE9B5121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 name="Group 5">
              <a:extLst>
                <a:ext uri="{FF2B5EF4-FFF2-40B4-BE49-F238E27FC236}">
                  <a16:creationId xmlns:a16="http://schemas.microsoft.com/office/drawing/2014/main" id="{8E8F888A-08E6-440C-B8F3-110F0B287C53}"/>
                </a:ext>
              </a:extLst>
            </p:cNvPr>
            <p:cNvGrpSpPr/>
            <p:nvPr/>
          </p:nvGrpSpPr>
          <p:grpSpPr>
            <a:xfrm>
              <a:off x="6478718" y="2558746"/>
              <a:ext cx="499172" cy="273354"/>
              <a:chOff x="7712710" y="2866532"/>
              <a:chExt cx="900970" cy="493385"/>
            </a:xfrm>
          </p:grpSpPr>
          <p:sp>
            <p:nvSpPr>
              <p:cNvPr id="7" name="Rectangle 6">
                <a:extLst>
                  <a:ext uri="{FF2B5EF4-FFF2-40B4-BE49-F238E27FC236}">
                    <a16:creationId xmlns:a16="http://schemas.microsoft.com/office/drawing/2014/main" id="{839F3162-A3C8-4BA8-91EA-7EB4BAA2726C}"/>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56CC6AE4-1AEE-4E00-8BD3-DF39AE2DD2E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CA4255C6-81F8-46DB-97DC-03E4A2CCFE6C}"/>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a:extLst>
                  <a:ext uri="{FF2B5EF4-FFF2-40B4-BE49-F238E27FC236}">
                    <a16:creationId xmlns:a16="http://schemas.microsoft.com/office/drawing/2014/main" id="{CEE1E8AA-9576-4505-BEBE-23DB2A686E07}"/>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5AEC3EB-4122-421D-A84D-33812C87DBC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Left Brace 11">
                <a:extLst>
                  <a:ext uri="{FF2B5EF4-FFF2-40B4-BE49-F238E27FC236}">
                    <a16:creationId xmlns:a16="http://schemas.microsoft.com/office/drawing/2014/main" id="{8CCC9ACB-4C34-4FF6-9934-3116720DB428}"/>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F32279AF-0AF3-4CC9-9C66-A83F31FE3AFE}"/>
              </a:ext>
            </a:extLst>
          </p:cNvPr>
          <p:cNvGrpSpPr/>
          <p:nvPr/>
        </p:nvGrpSpPr>
        <p:grpSpPr>
          <a:xfrm>
            <a:off x="1883189" y="2399490"/>
            <a:ext cx="2793757" cy="2011027"/>
            <a:chOff x="9093048" y="2389036"/>
            <a:chExt cx="2794153" cy="2011312"/>
          </a:xfrm>
        </p:grpSpPr>
        <p:sp>
          <p:nvSpPr>
            <p:cNvPr id="14" name="Rectangle 13">
              <a:extLst>
                <a:ext uri="{FF2B5EF4-FFF2-40B4-BE49-F238E27FC236}">
                  <a16:creationId xmlns:a16="http://schemas.microsoft.com/office/drawing/2014/main" id="{7ECE9270-9EF8-4FBE-8806-12EA7C9222CA}"/>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15" name="Rectangle 14">
              <a:extLst>
                <a:ext uri="{FF2B5EF4-FFF2-40B4-BE49-F238E27FC236}">
                  <a16:creationId xmlns:a16="http://schemas.microsoft.com/office/drawing/2014/main" id="{6494C3BF-E628-4F9E-9551-DA72B3D145AF}"/>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6" name="Picture 14" descr="Image result for azure event grid">
              <a:extLst>
                <a:ext uri="{FF2B5EF4-FFF2-40B4-BE49-F238E27FC236}">
                  <a16:creationId xmlns:a16="http://schemas.microsoft.com/office/drawing/2014/main" id="{9145B429-F6DE-4935-A409-07E796327DA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6504155-E10D-4EAD-8A27-4B8AE0C61C1D}"/>
              </a:ext>
            </a:extLst>
          </p:cNvPr>
          <p:cNvGrpSpPr/>
          <p:nvPr/>
        </p:nvGrpSpPr>
        <p:grpSpPr>
          <a:xfrm>
            <a:off x="7585064" y="2399490"/>
            <a:ext cx="2793757" cy="2011027"/>
            <a:chOff x="3436883" y="2389036"/>
            <a:chExt cx="2794153" cy="2011312"/>
          </a:xfrm>
        </p:grpSpPr>
        <p:sp>
          <p:nvSpPr>
            <p:cNvPr id="18" name="Rectangle 17">
              <a:extLst>
                <a:ext uri="{FF2B5EF4-FFF2-40B4-BE49-F238E27FC236}">
                  <a16:creationId xmlns:a16="http://schemas.microsoft.com/office/drawing/2014/main" id="{91DE1214-68A8-447A-BE29-FD312D915C7B}"/>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19" name="Rectangle 18">
              <a:extLst>
                <a:ext uri="{FF2B5EF4-FFF2-40B4-BE49-F238E27FC236}">
                  <a16:creationId xmlns:a16="http://schemas.microsoft.com/office/drawing/2014/main" id="{BE59C1B8-AD30-4786-A114-B88892011849}"/>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0" name="Group 19">
              <a:extLst>
                <a:ext uri="{FF2B5EF4-FFF2-40B4-BE49-F238E27FC236}">
                  <a16:creationId xmlns:a16="http://schemas.microsoft.com/office/drawing/2014/main" id="{F7B88FC4-006B-4946-B1CB-4B02A28B5B13}"/>
                </a:ext>
              </a:extLst>
            </p:cNvPr>
            <p:cNvGrpSpPr/>
            <p:nvPr/>
          </p:nvGrpSpPr>
          <p:grpSpPr>
            <a:xfrm>
              <a:off x="3626039" y="2531117"/>
              <a:ext cx="481498" cy="321504"/>
              <a:chOff x="6795675" y="2984792"/>
              <a:chExt cx="651897" cy="435283"/>
            </a:xfrm>
            <a:solidFill>
              <a:schemeClr val="bg1"/>
            </a:solidFill>
          </p:grpSpPr>
          <p:sp>
            <p:nvSpPr>
              <p:cNvPr id="21" name="Freeform 18">
                <a:extLst>
                  <a:ext uri="{FF2B5EF4-FFF2-40B4-BE49-F238E27FC236}">
                    <a16:creationId xmlns:a16="http://schemas.microsoft.com/office/drawing/2014/main" id="{42D2EE24-2592-4DEF-B6F1-8752AB9D0AE8}"/>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A8BF087D-225F-4EAB-9993-807D0911FBAB}"/>
                  </a:ext>
                </a:extLst>
              </p:cNvPr>
              <p:cNvGrpSpPr/>
              <p:nvPr/>
            </p:nvGrpSpPr>
            <p:grpSpPr>
              <a:xfrm>
                <a:off x="6795675" y="3059346"/>
                <a:ext cx="141873" cy="271583"/>
                <a:chOff x="3016688" y="2176623"/>
                <a:chExt cx="166688" cy="319087"/>
              </a:xfrm>
              <a:grpFill/>
            </p:grpSpPr>
            <p:cxnSp>
              <p:nvCxnSpPr>
                <p:cNvPr id="26" name="Straight Connector 25">
                  <a:extLst>
                    <a:ext uri="{FF2B5EF4-FFF2-40B4-BE49-F238E27FC236}">
                      <a16:creationId xmlns:a16="http://schemas.microsoft.com/office/drawing/2014/main" id="{57BBF543-11FE-4B78-9333-C6D9F766F5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32D600-E891-4FFF-A75A-8D0F28DA86E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50AFDD-DA7D-4713-A125-5E6B1BC8979F}"/>
                  </a:ext>
                </a:extLst>
              </p:cNvPr>
              <p:cNvGrpSpPr/>
              <p:nvPr/>
            </p:nvGrpSpPr>
            <p:grpSpPr>
              <a:xfrm flipH="1">
                <a:off x="7305699" y="3059346"/>
                <a:ext cx="141873" cy="271583"/>
                <a:chOff x="3016688" y="2176623"/>
                <a:chExt cx="166688" cy="319087"/>
              </a:xfrm>
              <a:grpFill/>
            </p:grpSpPr>
            <p:cxnSp>
              <p:nvCxnSpPr>
                <p:cNvPr id="24" name="Straight Connector 23">
                  <a:extLst>
                    <a:ext uri="{FF2B5EF4-FFF2-40B4-BE49-F238E27FC236}">
                      <a16:creationId xmlns:a16="http://schemas.microsoft.com/office/drawing/2014/main" id="{4672C92C-AAE4-4E7B-9775-EC6691D6C5D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6FBFF-B4DD-4BE9-8147-53DAF9376B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60777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a:xfrm>
            <a:off x="274639" y="295275"/>
            <a:ext cx="11889564" cy="917575"/>
          </a:xfrm>
        </p:spPr>
        <p:txBody>
          <a:bodyPr/>
          <a:lstStyle/>
          <a:p>
            <a:r>
              <a:rPr lang="en-US"/>
              <a:t>Serverless application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98637"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734126" y="2399490"/>
            <a:ext cx="2793757" cy="2011027"/>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95412" y="5127729"/>
            <a:ext cx="8449119" cy="1137358"/>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83189" y="2399490"/>
            <a:ext cx="2793757" cy="2011027"/>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585064" y="2399490"/>
            <a:ext cx="2793757" cy="2011027"/>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09201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340503"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5992" y="2399490"/>
            <a:ext cx="2793757" cy="2011027"/>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437278" y="5127729"/>
            <a:ext cx="8449119" cy="11373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66574" y="1582600"/>
            <a:ext cx="2639049" cy="478835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055" y="2399490"/>
            <a:ext cx="2793757" cy="2011027"/>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26930" y="2399490"/>
            <a:ext cx="2793757" cy="2011027"/>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286208" y="4352900"/>
            <a:ext cx="5221073" cy="2072915"/>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100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78612" y="6024906"/>
              <a:ext cx="83484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17917" y="6024906"/>
              <a:ext cx="8294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7" y="4841872"/>
              <a:ext cx="113109"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77683" y="6260060"/>
              <a:ext cx="21257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41980" y="2134011"/>
            <a:ext cx="5221073" cy="2072915"/>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51790" y="3774773"/>
              <a:ext cx="140038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98"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17927" y="3774773"/>
              <a:ext cx="74507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34700" y="3774773"/>
              <a:ext cx="90486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41980" y="4352900"/>
            <a:ext cx="5221073" cy="2072915"/>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75215" y="6005909"/>
              <a:ext cx="99283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89029" y="6005909"/>
              <a:ext cx="72891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0183" y="6005909"/>
              <a:ext cx="93538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286208" y="2134011"/>
            <a:ext cx="5221073" cy="2072915"/>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69280" y="3774773"/>
              <a:ext cx="6535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2194" y="3774773"/>
              <a:ext cx="50090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40715" y="3774773"/>
              <a:ext cx="1547605"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grpSp>
      <p:sp>
        <p:nvSpPr>
          <p:cNvPr id="451" name="Rectangle 450"/>
          <p:cNvSpPr/>
          <p:nvPr/>
        </p:nvSpPr>
        <p:spPr>
          <a:xfrm>
            <a:off x="882" y="0"/>
            <a:ext cx="12434711" cy="188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52" name="Title 3"/>
          <p:cNvSpPr txBox="1">
            <a:spLocks/>
          </p:cNvSpPr>
          <p:nvPr/>
        </p:nvSpPr>
        <p:spPr>
          <a:xfrm>
            <a:off x="427860" y="559987"/>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104">
                <a:solidFill>
                  <a:prstClr val="white"/>
                </a:solidFill>
                <a:latin typeface="Calibri Light" panose="020F0302020204030204"/>
              </a:rPr>
              <a:t>Scenarios for Serverless</a:t>
            </a:r>
          </a:p>
        </p:txBody>
      </p:sp>
      <p:sp>
        <p:nvSpPr>
          <p:cNvPr id="453" name="Title 3"/>
          <p:cNvSpPr txBox="1">
            <a:spLocks/>
          </p:cNvSpPr>
          <p:nvPr/>
        </p:nvSpPr>
        <p:spPr>
          <a:xfrm>
            <a:off x="425772" y="1135398"/>
            <a:ext cx="11889966" cy="53649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836"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34793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Develop locally using best of class developer tools</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Boost productivity through triggers and bindings</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Choose from a variety of programming languages</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Integrate with existing DevOps processes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781900"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17">
            <a:extLst>
              <a:ext uri="{FF2B5EF4-FFF2-40B4-BE49-F238E27FC236}">
                <a16:creationId xmlns:a16="http://schemas.microsoft.com/office/drawing/2014/main" id="{F7900C71-79EE-4E7E-BB7D-B084EF1082BF}"/>
              </a:ext>
            </a:extLst>
          </p:cNvPr>
          <p:cNvSpPr/>
          <p:nvPr/>
        </p:nvSpPr>
        <p:spPr bwMode="auto">
          <a:xfrm>
            <a:off x="8322820" y="3466793"/>
            <a:ext cx="819199" cy="711794"/>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80" tIns="152145" rIns="190180" bIns="152145" numCol="1" spcCol="0" rtlCol="0" fromWordArt="0" anchor="t" anchorCtr="0" forceAA="0" compatLnSpc="1">
            <a:prstTxWarp prst="textNoShape">
              <a:avLst/>
            </a:prstTxWarp>
            <a:noAutofit/>
          </a:bodyPr>
          <a:lstStyle/>
          <a:p>
            <a:pPr algn="ctr" defTabSz="969581" fontAlgn="base">
              <a:lnSpc>
                <a:spcPct val="90000"/>
              </a:lnSpc>
              <a:spcBef>
                <a:spcPct val="0"/>
              </a:spcBef>
              <a:spcAft>
                <a:spcPct val="0"/>
              </a:spcAft>
              <a:defRPr/>
            </a:pPr>
            <a:endParaRPr lang="en-US" sz="187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783235" y="2091127"/>
            <a:ext cx="1942025" cy="589734"/>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241345" y="2091127"/>
            <a:ext cx="1998914" cy="589775"/>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503482" y="2091127"/>
            <a:ext cx="2285433" cy="589734"/>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322125" y="2444325"/>
            <a:ext cx="1057606" cy="2906177"/>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336764" y="2431636"/>
            <a:ext cx="1021464" cy="2906177"/>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316163" y="2447765"/>
            <a:ext cx="976874" cy="2906177"/>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4447" y="2483448"/>
            <a:ext cx="3140968" cy="2771807"/>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8"/>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217359" y="1218259"/>
            <a:ext cx="3280675" cy="4969651"/>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Author functions in C#, F#, Node.JS, </a:t>
                </a:r>
                <a:r>
                  <a:rPr lang="en-US" sz="1598" b="1">
                    <a:gradFill>
                      <a:gsLst>
                        <a:gs pos="2917">
                          <a:srgbClr val="505050"/>
                        </a:gs>
                        <a:gs pos="30000">
                          <a:srgbClr val="505050"/>
                        </a:gs>
                      </a:gsLst>
                      <a:lin ang="5400000" scaled="0"/>
                    </a:gradFill>
                    <a:latin typeface="Segoe UI Semilight"/>
                  </a:rPr>
                  <a:t>Java</a:t>
                </a:r>
                <a:r>
                  <a:rPr lang="en-US" sz="1598">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41313" y="1227589"/>
            <a:ext cx="2728693" cy="5186466"/>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607896" y="1218258"/>
            <a:ext cx="3318167" cy="4971535"/>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1598">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9580" y="-497"/>
            <a:ext cx="4853750"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52467" y="496"/>
            <a:ext cx="42696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Functions triggers and bindings</a:t>
            </a:r>
          </a:p>
        </p:txBody>
      </p:sp>
      <p:pic>
        <p:nvPicPr>
          <p:cNvPr id="2" name="Picture 1">
            <a:extLst>
              <a:ext uri="{FF2B5EF4-FFF2-40B4-BE49-F238E27FC236}">
                <a16:creationId xmlns:a16="http://schemas.microsoft.com/office/drawing/2014/main" id="{4780FE3C-C507-4089-82CC-787E5BDB7F00}"/>
              </a:ext>
            </a:extLst>
          </p:cNvPr>
          <p:cNvPicPr>
            <a:picLocks noChangeAspect="1"/>
          </p:cNvPicPr>
          <p:nvPr/>
        </p:nvPicPr>
        <p:blipFill>
          <a:blip r:embed="rId3"/>
          <a:stretch>
            <a:fillRect/>
          </a:stretch>
        </p:blipFill>
        <p:spPr>
          <a:xfrm>
            <a:off x="5367051" y="-497"/>
            <a:ext cx="7068541" cy="6994525"/>
          </a:xfrm>
          <a:prstGeom prst="rect">
            <a:avLst/>
          </a:prstGeom>
        </p:spPr>
      </p:pic>
    </p:spTree>
    <p:extLst>
      <p:ext uri="{BB962C8B-B14F-4D97-AF65-F5344CB8AC3E}">
        <p14:creationId xmlns:p14="http://schemas.microsoft.com/office/powerpoint/2010/main" val="65933266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dirty="0"/>
              <a:t>Functions</a:t>
            </a:r>
          </a:p>
        </p:txBody>
      </p:sp>
    </p:spTree>
    <p:extLst>
      <p:ext uri="{BB962C8B-B14F-4D97-AF65-F5344CB8AC3E}">
        <p14:creationId xmlns:p14="http://schemas.microsoft.com/office/powerpoint/2010/main" val="11546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Logic Apps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Visually design workflows in the cloud</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Express logic through powerful control flow</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Connect disparate functions and APIs</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Utilize declarative definition to work with CI/CD</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91764" y="499507"/>
            <a:ext cx="8382792" cy="5995511"/>
          </a:xfrm>
          <a:prstGeom prst="rect">
            <a:avLst/>
          </a:prstGeom>
        </p:spPr>
      </p:pic>
    </p:spTree>
    <p:extLst>
      <p:ext uri="{BB962C8B-B14F-4D97-AF65-F5344CB8AC3E}">
        <p14:creationId xmlns:p14="http://schemas.microsoft.com/office/powerpoint/2010/main" val="317235612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112837" y="2963862"/>
            <a:ext cx="10210800" cy="1066800"/>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56430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4" y="500"/>
            <a:ext cx="4312625"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5482" y="500"/>
            <a:ext cx="3657080" cy="6993533"/>
          </a:xfrm>
          <a:prstGeom prst="rect">
            <a:avLst/>
          </a:prstGeom>
        </p:spPr>
        <p:txBody>
          <a:bodyPr vert="horz" wrap="square" lIns="149217" tIns="93260" rIns="149217" bIns="9326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FFFFFF"/>
                    </a:gs>
                    <a:gs pos="100000">
                      <a:srgbClr val="FFFFFF"/>
                    </a:gs>
                  </a:gsLst>
                  <a:lin ang="5400000" scaled="0"/>
                </a:gradFill>
                <a:latin typeface="Segoe UI Light"/>
              </a:rPr>
              <a:t>Logic Apps connectors -~200 and growing, build your own</a:t>
            </a:r>
            <a:endParaRPr lang="en-NZ" sz="4799" spc="-102"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456531" y="3005609"/>
            <a:ext cx="1269294" cy="498933"/>
          </a:xfrm>
          <a:prstGeom prst="rect">
            <a:avLst/>
          </a:prstGeom>
          <a:noFill/>
        </p:spPr>
        <p:txBody>
          <a:bodyPr wrap="none" lIns="186494" tIns="149195" rIns="186494" bIns="149195" rtlCol="0">
            <a:spAutoFit/>
          </a:bodyPr>
          <a:lstStyle/>
          <a:p>
            <a:pPr defTabSz="932535">
              <a:lnSpc>
                <a:spcPct val="90000"/>
              </a:lnSpc>
              <a:spcAft>
                <a:spcPts val="612"/>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948728" y="2118396"/>
            <a:ext cx="1450157" cy="395365"/>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68239">
              <a:spcAft>
                <a:spcPts val="832"/>
              </a:spcAft>
              <a:defRPr/>
            </a:pPr>
            <a:r>
              <a:rPr lang="en-US" sz="1427">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450318" y="2085134"/>
            <a:ext cx="336463" cy="336463"/>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982175" y="1085923"/>
            <a:ext cx="1476618" cy="962501"/>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9275" y="2547600"/>
            <a:ext cx="643806" cy="643806"/>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9068581" y="2693541"/>
            <a:ext cx="1481482" cy="40458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392014" y="1198555"/>
            <a:ext cx="1704756" cy="808594"/>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783" fontAlgn="base">
                <a:lnSpc>
                  <a:spcPct val="90000"/>
                </a:lnSpc>
                <a:spcBef>
                  <a:spcPct val="0"/>
                </a:spcBef>
                <a:spcAft>
                  <a:spcPct val="0"/>
                </a:spcAft>
                <a:defRPr/>
              </a:pPr>
              <a:r>
                <a:rPr lang="en-US" sz="1427"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143482" y="1439342"/>
            <a:ext cx="874307"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152175" y="1439342"/>
            <a:ext cx="0" cy="379668"/>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886089" y="1841410"/>
            <a:ext cx="541698" cy="144167"/>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9019110" y="3139678"/>
            <a:ext cx="968910" cy="66776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472083" y="1277493"/>
            <a:ext cx="532544" cy="3110140"/>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8970" y="2280451"/>
            <a:ext cx="642846" cy="7977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0182" y="2143229"/>
            <a:ext cx="1514639" cy="44575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10539" y="1765933"/>
            <a:ext cx="442098" cy="349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1219" y="3130929"/>
            <a:ext cx="1167636" cy="32571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2121" y="3592454"/>
            <a:ext cx="1346452" cy="40311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66164" y="1693042"/>
            <a:ext cx="1317229" cy="57027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7039201" y="1274776"/>
            <a:ext cx="578851" cy="3183601"/>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4AAE3E66-14BE-444B-9F57-B0CA101A3B83}"/>
              </a:ext>
            </a:extLst>
          </p:cNvPr>
          <p:cNvSpPr txBox="1"/>
          <p:nvPr/>
        </p:nvSpPr>
        <p:spPr>
          <a:xfrm>
            <a:off x="5067246" y="3013159"/>
            <a:ext cx="2040714" cy="197682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Active Directory</a:t>
            </a: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App Services</a:t>
            </a: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Blob</a:t>
            </a: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a:t>
            </a:r>
            <a:r>
              <a:rPr lang="en-US" sz="1427" err="1">
                <a:gradFill>
                  <a:gsLst>
                    <a:gs pos="2917">
                      <a:srgbClr val="D2D2D2">
                        <a:lumMod val="50000"/>
                      </a:srgbClr>
                    </a:gs>
                    <a:gs pos="30000">
                      <a:srgbClr val="D2D2D2">
                        <a:lumMod val="50000"/>
                      </a:srgbClr>
                    </a:gs>
                  </a:gsLst>
                  <a:lin ang="5400000" scaled="0"/>
                </a:gradFill>
                <a:latin typeface="Segoe UI Semilight"/>
              </a:rPr>
              <a:t>CosmosDB</a:t>
            </a:r>
            <a:endParaRPr lang="en-US" sz="1427">
              <a:gradFill>
                <a:gsLst>
                  <a:gs pos="2917">
                    <a:srgbClr val="D2D2D2">
                      <a:lumMod val="50000"/>
                    </a:srgbClr>
                  </a:gs>
                  <a:gs pos="30000">
                    <a:srgbClr val="D2D2D2">
                      <a:lumMod val="50000"/>
                    </a:srgbClr>
                  </a:gs>
                </a:gsLst>
                <a:lin ang="5400000" scaled="0"/>
              </a:gradFill>
              <a:latin typeface="Segoe UI Semilight"/>
            </a:endParaRP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Data Lake</a:t>
            </a: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SQL</a:t>
            </a:r>
          </a:p>
          <a:p>
            <a:pPr algn="r" defTabSz="1268239">
              <a:spcAft>
                <a:spcPts val="0"/>
              </a:spcAft>
              <a:defRPr/>
            </a:pPr>
            <a:r>
              <a:rPr lang="en-US" sz="1427">
                <a:gradFill>
                  <a:gsLst>
                    <a:gs pos="2917">
                      <a:srgbClr val="D2D2D2">
                        <a:lumMod val="50000"/>
                      </a:srgbClr>
                    </a:gs>
                    <a:gs pos="30000">
                      <a:srgbClr val="D2D2D2">
                        <a:lumMod val="50000"/>
                      </a:srgbClr>
                    </a:gs>
                  </a:gsLst>
                  <a:lin ang="5400000" scaled="0"/>
                </a:gradFill>
                <a:latin typeface="Segoe UI Semilight"/>
              </a:rPr>
              <a:t>Azure Resource Manager</a:t>
            </a:r>
          </a:p>
          <a:p>
            <a:pPr algn="l" defTabSz="1268239">
              <a:spcAft>
                <a:spcPts val="0"/>
              </a:spcAft>
              <a:defRPr/>
            </a:pPr>
            <a:endParaRPr lang="en-US" sz="1427">
              <a:gradFill>
                <a:gsLst>
                  <a:gs pos="2917">
                    <a:srgbClr val="D2D2D2">
                      <a:lumMod val="50000"/>
                    </a:srgbClr>
                  </a:gs>
                  <a:gs pos="30000">
                    <a:srgbClr val="D2D2D2">
                      <a:lumMod val="50000"/>
                    </a:srgbClr>
                  </a:gs>
                </a:gsLst>
                <a:lin ang="5400000" scaled="0"/>
              </a:gradFill>
              <a:latin typeface="Segoe UI Semilight"/>
            </a:endParaRPr>
          </a:p>
          <a:p>
            <a:pPr algn="l" defTabSz="1268239">
              <a:spcAft>
                <a:spcPts val="0"/>
              </a:spcAft>
              <a:defRPr/>
            </a:pPr>
            <a:endParaRPr lang="en-US" sz="1427">
              <a:gradFill>
                <a:gsLst>
                  <a:gs pos="2917">
                    <a:srgbClr val="D2D2D2">
                      <a:lumMod val="50000"/>
                    </a:srgbClr>
                  </a:gs>
                  <a:gs pos="30000">
                    <a:srgbClr val="D2D2D2">
                      <a:lumMod val="50000"/>
                    </a:srgbClr>
                  </a:gs>
                </a:gsLst>
                <a:lin ang="5400000" scaled="0"/>
              </a:gradFill>
              <a:latin typeface="Segoe UI Semilight"/>
            </a:endParaRPr>
          </a:p>
          <a:p>
            <a:pPr defTabSz="1268239">
              <a:spcAft>
                <a:spcPts val="0"/>
              </a:spcAft>
              <a:defRPr/>
            </a:pPr>
            <a:endParaRPr lang="en-US" sz="1427">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982385" y="2631444"/>
            <a:ext cx="1450157" cy="19768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68239">
              <a:spcAft>
                <a:spcPts val="832"/>
              </a:spcAft>
              <a:defRPr/>
            </a:pPr>
            <a:r>
              <a:rPr lang="en-US" sz="1427">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775705" y="-1187621"/>
            <a:ext cx="501749" cy="4531083"/>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807412" y="3929629"/>
            <a:ext cx="567533" cy="3135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3247" tIns="46624" rIns="93247" bIns="46624" numCol="1" anchor="t" anchorCtr="0" compatLnSpc="1">
            <a:prstTxWarp prst="textNoShape">
              <a:avLst/>
            </a:prstTxWarp>
          </a:bodyPr>
          <a:lstStyle/>
          <a:p>
            <a:pPr defTabSz="932498">
              <a:defRPr/>
            </a:pPr>
            <a:endParaRPr lang="en-US" sz="1837"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10032820" y="6083727"/>
            <a:ext cx="470839" cy="288137"/>
          </a:xfrm>
          <a:prstGeom prst="rect">
            <a:avLst/>
          </a:prstGeom>
          <a:noFill/>
        </p:spPr>
        <p:txBody>
          <a:bodyPr wrap="square" lIns="0" tIns="0" rIns="0" bIns="0" rtlCol="0">
            <a:spAutoFit/>
          </a:bodyPr>
          <a:lstStyle/>
          <a:p>
            <a:pPr defTabSz="932535">
              <a:lnSpc>
                <a:spcPct val="90000"/>
              </a:lnSpc>
              <a:spcAft>
                <a:spcPts val="612"/>
              </a:spcAft>
              <a:defRPr/>
            </a:pPr>
            <a:r>
              <a:rPr lang="en-US" sz="1020" kern="0">
                <a:gradFill>
                  <a:gsLst>
                    <a:gs pos="2917">
                      <a:srgbClr val="D2D2D2">
                        <a:lumMod val="50000"/>
                      </a:srgbClr>
                    </a:gs>
                    <a:gs pos="30000">
                      <a:srgbClr val="D2D2D2">
                        <a:lumMod val="50000"/>
                      </a:srgbClr>
                    </a:gs>
                  </a:gsLst>
                  <a:lin ang="5400000" scaled="0"/>
                </a:gradFill>
                <a:latin typeface="Segoe UI Semilight"/>
              </a:rPr>
              <a:t>BizTalk</a:t>
            </a:r>
            <a:br>
              <a:rPr lang="en-US" sz="1020" kern="0">
                <a:gradFill>
                  <a:gsLst>
                    <a:gs pos="2917">
                      <a:srgbClr val="D2D2D2">
                        <a:lumMod val="50000"/>
                      </a:srgbClr>
                    </a:gs>
                    <a:gs pos="30000">
                      <a:srgbClr val="D2D2D2">
                        <a:lumMod val="50000"/>
                      </a:srgbClr>
                    </a:gs>
                  </a:gsLst>
                  <a:lin ang="5400000" scaled="0"/>
                </a:gradFill>
                <a:latin typeface="Segoe UI Semilight"/>
              </a:rPr>
            </a:br>
            <a:r>
              <a:rPr lang="en-US" sz="102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258505" y="5515043"/>
            <a:ext cx="1284096" cy="25739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91413" tIns="45707" rIns="91413" bIns="457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02">
              <a:defRPr/>
            </a:pPr>
            <a:endParaRPr lang="en-US"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756834" y="5591040"/>
            <a:ext cx="620010" cy="620010"/>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731957" y="5488903"/>
            <a:ext cx="2746510" cy="978773"/>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3247" tIns="46624" rIns="93247" bIns="46624" numCol="1" anchor="t" anchorCtr="0" compatLnSpc="1">
              <a:prstTxWarp prst="textNoShape">
                <a:avLst/>
              </a:prstTxWarp>
            </a:bodyPr>
            <a:lstStyle/>
            <a:p>
              <a:pPr defTabSz="951241">
                <a:defRPr/>
              </a:pPr>
              <a:endParaRPr lang="en-US" sz="1837"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722526" y="5620916"/>
            <a:ext cx="494087" cy="494087"/>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628764" y="5883401"/>
            <a:ext cx="683939" cy="348648"/>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2065" y="6121517"/>
            <a:ext cx="612927" cy="1614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04775" y="5440426"/>
            <a:ext cx="1481525" cy="437724"/>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403855" y="2296195"/>
            <a:ext cx="508092" cy="6071652"/>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4020" y="3957783"/>
            <a:ext cx="1024442" cy="37150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183016" y="1967161"/>
            <a:ext cx="1143394" cy="352136"/>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8091178" y="3438842"/>
            <a:ext cx="0" cy="45324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35854" y="2525492"/>
            <a:ext cx="360837" cy="36083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937783" y="38018"/>
            <a:ext cx="548640" cy="828859"/>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8137023" y="38018"/>
            <a:ext cx="548640" cy="74980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628764" y="38018"/>
            <a:ext cx="590739" cy="878611"/>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403943" y="77140"/>
            <a:ext cx="548640" cy="744133"/>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870103" y="71205"/>
            <a:ext cx="548640" cy="866913"/>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535266" y="38018"/>
            <a:ext cx="616555" cy="830165"/>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580803" y="3305182"/>
            <a:ext cx="745607" cy="372804"/>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534556" y="1308582"/>
            <a:ext cx="1764196" cy="360040"/>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8091144" y="4280688"/>
            <a:ext cx="35" cy="305015"/>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295127" y="4585703"/>
            <a:ext cx="1592103" cy="487698"/>
          </a:xfrm>
          <a:prstGeom prst="rect">
            <a:avLst/>
          </a:prstGeom>
        </p:spPr>
        <p:txBody>
          <a:bodyPr wrap="none">
            <a:spAutoFit/>
          </a:bodyPr>
          <a:lstStyle/>
          <a:p>
            <a:pPr defTabSz="932535">
              <a:lnSpc>
                <a:spcPct val="90000"/>
              </a:lnSpc>
              <a:defRPr/>
            </a:pPr>
            <a:r>
              <a:rPr lang="en-US" sz="1427"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32535">
              <a:lnSpc>
                <a:spcPct val="90000"/>
              </a:lnSpc>
              <a:defRPr/>
            </a:pPr>
            <a:r>
              <a:rPr lang="en-US" sz="1427" kern="0" dirty="0">
                <a:gradFill>
                  <a:gsLst>
                    <a:gs pos="2917">
                      <a:srgbClr val="D2D2D2">
                        <a:lumMod val="50000"/>
                      </a:srgbClr>
                    </a:gs>
                    <a:gs pos="30000">
                      <a:srgbClr val="D2D2D2">
                        <a:lumMod val="50000"/>
                      </a:srgbClr>
                    </a:gs>
                  </a:gsLst>
                  <a:lin ang="5400000" scaled="0"/>
                </a:gradFill>
                <a:latin typeface="Segoe UI Semilight"/>
              </a:rPr>
              <a:t>gateway</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6427" y="1867074"/>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Manage all events in one place</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Focus on innovation </a:t>
            </a:r>
            <a:br>
              <a:rPr lang="en-US" sz="2200">
                <a:gradFill>
                  <a:gsLst>
                    <a:gs pos="2917">
                      <a:srgbClr val="FFFFFF"/>
                    </a:gs>
                    <a:gs pos="30000">
                      <a:srgbClr val="FFFFFF"/>
                    </a:gs>
                  </a:gsLst>
                  <a:lin ang="5400000" scaled="0"/>
                </a:gradFill>
                <a:latin typeface="Segoe UI Semilight"/>
              </a:rPr>
            </a:br>
            <a:r>
              <a:rPr lang="en-US" sz="2200">
                <a:gradFill>
                  <a:gsLst>
                    <a:gs pos="2917">
                      <a:srgbClr val="FFFFFF"/>
                    </a:gs>
                    <a:gs pos="30000">
                      <a:srgbClr val="FFFFFF"/>
                    </a:gs>
                  </a:gsLst>
                  <a:lin ang="5400000" scaled="0"/>
                </a:gradFill>
                <a:latin typeface="Segoe UI Semilight"/>
              </a:rPr>
              <a:t>and pay per event</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rPr>
              <a:t>Unlock new scenarios for your apps</a:t>
            </a: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rPr>
              <a:t>Ensure reliability and performance for your apps</a:t>
            </a:r>
          </a:p>
        </p:txBody>
      </p:sp>
      <p:sp>
        <p:nvSpPr>
          <p:cNvPr id="9" name="Rectangle 8">
            <a:extLst>
              <a:ext uri="{FF2B5EF4-FFF2-40B4-BE49-F238E27FC236}">
                <a16:creationId xmlns:a16="http://schemas.microsoft.com/office/drawing/2014/main" id="{45A8DCC9-3A23-4890-8CE0-9BC9B8830CF3}"/>
              </a:ext>
            </a:extLst>
          </p:cNvPr>
          <p:cNvSpPr/>
          <p:nvPr/>
        </p:nvSpPr>
        <p:spPr bwMode="auto">
          <a:xfrm>
            <a:off x="7419047" y="3154855"/>
            <a:ext cx="1389344" cy="151746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54C1F869-625B-441E-975A-A010025C208E}"/>
              </a:ext>
            </a:extLst>
          </p:cNvPr>
          <p:cNvSpPr txBox="1"/>
          <p:nvPr/>
        </p:nvSpPr>
        <p:spPr>
          <a:xfrm>
            <a:off x="4352986" y="1339329"/>
            <a:ext cx="3043818" cy="690899"/>
          </a:xfrm>
          <a:prstGeom prst="rect">
            <a:avLst/>
          </a:prstGeom>
          <a:noFill/>
          <a:ln>
            <a:noFill/>
          </a:ln>
        </p:spPr>
        <p:txBody>
          <a:bodyPr wrap="square" lIns="182828" tIns="146262" rIns="182828" bIns="146262" rtlCol="0">
            <a:spAutoFit/>
          </a:bodyPr>
          <a:lstStyle/>
          <a:p>
            <a:pPr algn="ctr" defTabSz="1242714">
              <a:lnSpc>
                <a:spcPct val="90000"/>
              </a:lnSpc>
              <a:spcAft>
                <a:spcPts val="1224"/>
              </a:spcAft>
              <a:defRPr/>
            </a:pPr>
            <a:r>
              <a:rPr lang="en-US" sz="2800" kern="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93977" y="1704981"/>
            <a:ext cx="2742421" cy="690899"/>
          </a:xfrm>
          <a:prstGeom prst="rect">
            <a:avLst/>
          </a:prstGeom>
          <a:noFill/>
          <a:ln>
            <a:noFill/>
          </a:ln>
        </p:spPr>
        <p:txBody>
          <a:bodyPr wrap="square" lIns="182828" tIns="146262" rIns="182828" bIns="146262" rtlCol="0">
            <a:spAutoFit/>
          </a:bodyPr>
          <a:lstStyle/>
          <a:p>
            <a:pPr algn="ctr" defTabSz="1242714">
              <a:lnSpc>
                <a:spcPct val="90000"/>
              </a:lnSpc>
              <a:spcAft>
                <a:spcPts val="1224"/>
              </a:spcAft>
              <a:defRPr/>
            </a:pPr>
            <a:r>
              <a:rPr lang="en-US" sz="2800" kern="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956430" y="3331111"/>
            <a:ext cx="936773" cy="909071"/>
          </a:xfrm>
          <a:prstGeom prst="line">
            <a:avLst/>
          </a:prstGeom>
          <a:noFill/>
          <a:ln w="9525" cap="flat" cmpd="sng" algn="ctr">
            <a:noFill/>
            <a:prstDash val="solid"/>
            <a:headEnd type="none"/>
            <a:tailEnd type="none"/>
          </a:ln>
          <a:effectLst/>
        </p:spPr>
      </p:cxn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288" y="3491827"/>
            <a:ext cx="831397" cy="831397"/>
          </a:xfrm>
          <a:prstGeom prst="rect">
            <a:avLst/>
          </a:prstGeom>
        </p:spPr>
      </p:pic>
      <p:grpSp>
        <p:nvGrpSpPr>
          <p:cNvPr id="15" name="Group 14">
            <a:extLst>
              <a:ext uri="{FF2B5EF4-FFF2-40B4-BE49-F238E27FC236}">
                <a16:creationId xmlns:a16="http://schemas.microsoft.com/office/drawing/2014/main" id="{62B23851-BB12-46CA-9560-AD7746E1BF08}"/>
              </a:ext>
            </a:extLst>
          </p:cNvPr>
          <p:cNvGrpSpPr/>
          <p:nvPr/>
        </p:nvGrpSpPr>
        <p:grpSpPr>
          <a:xfrm>
            <a:off x="8930397" y="3102299"/>
            <a:ext cx="401816" cy="1638865"/>
            <a:chOff x="7224067" y="2912948"/>
            <a:chExt cx="661140" cy="2468880"/>
          </a:xfrm>
        </p:grpSpPr>
        <p:sp>
          <p:nvSpPr>
            <p:cNvPr id="16" name="Freeform 5">
              <a:extLst>
                <a:ext uri="{FF2B5EF4-FFF2-40B4-BE49-F238E27FC236}">
                  <a16:creationId xmlns:a16="http://schemas.microsoft.com/office/drawing/2014/main" id="{58403EF8-15C4-4906-A1B0-89FEFD308BB9}"/>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242"/>
              <a:endParaRPr lang="en-US" sz="900">
                <a:gradFill>
                  <a:gsLst>
                    <a:gs pos="0">
                      <a:srgbClr val="505050"/>
                    </a:gs>
                    <a:gs pos="100000">
                      <a:srgbClr val="505050"/>
                    </a:gs>
                  </a:gsLst>
                  <a:lin ang="5400000" scaled="1"/>
                </a:gradFill>
                <a:latin typeface="Segoe UI Semilight"/>
              </a:endParaRPr>
            </a:p>
          </p:txBody>
        </p:sp>
        <p:sp>
          <p:nvSpPr>
            <p:cNvPr id="17" name="arrow">
              <a:extLst>
                <a:ext uri="{FF2B5EF4-FFF2-40B4-BE49-F238E27FC236}">
                  <a16:creationId xmlns:a16="http://schemas.microsoft.com/office/drawing/2014/main" id="{B1E00ABC-4F2D-4E0F-9512-EAEC8FC465AE}"/>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242"/>
              <a:endParaRPr lang="en-US" sz="900">
                <a:gradFill>
                  <a:gsLst>
                    <a:gs pos="0">
                      <a:srgbClr val="505050"/>
                    </a:gs>
                    <a:gs pos="100000">
                      <a:srgbClr val="505050"/>
                    </a:gs>
                  </a:gsLst>
                  <a:lin ang="5400000" scaled="1"/>
                </a:gradFill>
                <a:latin typeface="Segoe UI Semilight"/>
              </a:endParaRPr>
            </a:p>
          </p:txBody>
        </p:sp>
      </p:grpSp>
      <p:grpSp>
        <p:nvGrpSpPr>
          <p:cNvPr id="18" name="Group 17">
            <a:extLst>
              <a:ext uri="{FF2B5EF4-FFF2-40B4-BE49-F238E27FC236}">
                <a16:creationId xmlns:a16="http://schemas.microsoft.com/office/drawing/2014/main" id="{E70816A6-BBA7-4300-B3FE-7887CC953EA9}"/>
              </a:ext>
            </a:extLst>
          </p:cNvPr>
          <p:cNvGrpSpPr/>
          <p:nvPr/>
        </p:nvGrpSpPr>
        <p:grpSpPr>
          <a:xfrm>
            <a:off x="4503682" y="2089816"/>
            <a:ext cx="2742424" cy="3638256"/>
            <a:chOff x="1646287" y="2327742"/>
            <a:chExt cx="2743203" cy="3639288"/>
          </a:xfrm>
        </p:grpSpPr>
        <p:sp>
          <p:nvSpPr>
            <p:cNvPr id="21" name="Rectangle 20">
              <a:extLst>
                <a:ext uri="{FF2B5EF4-FFF2-40B4-BE49-F238E27FC236}">
                  <a16:creationId xmlns:a16="http://schemas.microsoft.com/office/drawing/2014/main" id="{752F241D-1AC0-42F0-A94C-BFAB12C5D708}"/>
                </a:ext>
              </a:extLst>
            </p:cNvPr>
            <p:cNvSpPr/>
            <p:nvPr/>
          </p:nvSpPr>
          <p:spPr bwMode="auto">
            <a:xfrm>
              <a:off x="1646287" y="3790766"/>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56ECED4C-7396-4CB9-AC3E-DB0A6B61D4CB}"/>
                </a:ext>
              </a:extLst>
            </p:cNvPr>
            <p:cNvSpPr/>
            <p:nvPr/>
          </p:nvSpPr>
          <p:spPr bwMode="auto">
            <a:xfrm>
              <a:off x="1646290" y="232774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1646290" y="305926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1646290" y="4522286"/>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BCFAC0-FE14-447F-B954-BD2432118FF5}"/>
                </a:ext>
              </a:extLst>
            </p:cNvPr>
            <p:cNvSpPr/>
            <p:nvPr/>
          </p:nvSpPr>
          <p:spPr bwMode="auto">
            <a:xfrm>
              <a:off x="1646290" y="52537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D8924FCF-7C80-41A4-BFA5-3E939B8C1BD4}"/>
              </a:ext>
            </a:extLst>
          </p:cNvPr>
          <p:cNvGrpSpPr/>
          <p:nvPr/>
        </p:nvGrpSpPr>
        <p:grpSpPr>
          <a:xfrm>
            <a:off x="9493977" y="2455467"/>
            <a:ext cx="2742421" cy="2916089"/>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6E865442-6B34-4D8C-B826-7E67EFAE2564}"/>
              </a:ext>
            </a:extLst>
          </p:cNvPr>
          <p:cNvGrpSpPr/>
          <p:nvPr/>
        </p:nvGrpSpPr>
        <p:grpSpPr>
          <a:xfrm>
            <a:off x="4475272" y="2333461"/>
            <a:ext cx="2496593" cy="3150976"/>
            <a:chOff x="1617869" y="2571453"/>
            <a:chExt cx="2497301" cy="3151868"/>
          </a:xfrm>
        </p:grpSpPr>
        <p:sp>
          <p:nvSpPr>
            <p:cNvPr id="30" name="TextBox 29">
              <a:extLst>
                <a:ext uri="{FF2B5EF4-FFF2-40B4-BE49-F238E27FC236}">
                  <a16:creationId xmlns:a16="http://schemas.microsoft.com/office/drawing/2014/main" id="{9E601C61-5B76-4C8F-8367-95CC9842FAF5}"/>
                </a:ext>
              </a:extLst>
            </p:cNvPr>
            <p:cNvSpPr txBox="1"/>
            <p:nvPr/>
          </p:nvSpPr>
          <p:spPr>
            <a:xfrm>
              <a:off x="1646289" y="3302971"/>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1646290" y="4765996"/>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1617869" y="4043426"/>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Azure Subscriptions</a:t>
              </a:r>
            </a:p>
          </p:txBody>
        </p:sp>
        <p:sp>
          <p:nvSpPr>
            <p:cNvPr id="33" name="TextBox 32">
              <a:extLst>
                <a:ext uri="{FF2B5EF4-FFF2-40B4-BE49-F238E27FC236}">
                  <a16:creationId xmlns:a16="http://schemas.microsoft.com/office/drawing/2014/main" id="{D0E8E130-C578-4BA0-BE93-AD6DE8589BE6}"/>
                </a:ext>
              </a:extLst>
            </p:cNvPr>
            <p:cNvSpPr txBox="1"/>
            <p:nvPr/>
          </p:nvSpPr>
          <p:spPr>
            <a:xfrm>
              <a:off x="1646287" y="5497508"/>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Custom Events</a:t>
              </a:r>
            </a:p>
          </p:txBody>
        </p:sp>
        <p:sp>
          <p:nvSpPr>
            <p:cNvPr id="34" name="TextBox 33">
              <a:extLst>
                <a:ext uri="{FF2B5EF4-FFF2-40B4-BE49-F238E27FC236}">
                  <a16:creationId xmlns:a16="http://schemas.microsoft.com/office/drawing/2014/main" id="{DCBADA3B-B6EA-4AD1-8FF3-6D2BF9C2B7C0}"/>
                </a:ext>
              </a:extLst>
            </p:cNvPr>
            <p:cNvSpPr txBox="1"/>
            <p:nvPr/>
          </p:nvSpPr>
          <p:spPr>
            <a:xfrm>
              <a:off x="1646290" y="2571453"/>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Blob Storage</a:t>
              </a:r>
            </a:p>
          </p:txBody>
        </p:sp>
      </p:grpSp>
      <p:grpSp>
        <p:nvGrpSpPr>
          <p:cNvPr id="35" name="Group 34">
            <a:extLst>
              <a:ext uri="{FF2B5EF4-FFF2-40B4-BE49-F238E27FC236}">
                <a16:creationId xmlns:a16="http://schemas.microsoft.com/office/drawing/2014/main" id="{D3F8A445-13F3-4814-8EBB-13F1ADA216FF}"/>
              </a:ext>
            </a:extLst>
          </p:cNvPr>
          <p:cNvGrpSpPr/>
          <p:nvPr/>
        </p:nvGrpSpPr>
        <p:grpSpPr>
          <a:xfrm>
            <a:off x="9493977" y="2699112"/>
            <a:ext cx="2468180" cy="2419671"/>
            <a:chOff x="8047017" y="2937209"/>
            <a:chExt cx="2468880" cy="2420355"/>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7209"/>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400238"/>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8727"/>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1751"/>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err="1">
                  <a:gradFill>
                    <a:gsLst>
                      <a:gs pos="2500">
                        <a:srgbClr val="353535"/>
                      </a:gs>
                      <a:gs pos="34000">
                        <a:srgbClr val="353535"/>
                      </a:gs>
                    </a:gsLst>
                    <a:lin ang="5400000" scaled="0"/>
                  </a:gradFill>
                  <a:latin typeface="Segoe UI"/>
                </a:rPr>
                <a:t>WebHooks</a:t>
              </a:r>
              <a:endParaRPr lang="en-US" sz="1598" kern="0">
                <a:gradFill>
                  <a:gsLst>
                    <a:gs pos="2500">
                      <a:srgbClr val="353535"/>
                    </a:gs>
                    <a:gs pos="34000">
                      <a:srgbClr val="353535"/>
                    </a:gs>
                  </a:gsLst>
                  <a:lin ang="5400000" scaled="0"/>
                </a:gradFill>
                <a:latin typeface="Segoe UI"/>
              </a:endParaRPr>
            </a:p>
          </p:txBody>
        </p:sp>
      </p:grpSp>
      <p:grpSp>
        <p:nvGrpSpPr>
          <p:cNvPr id="40" name="Group 39">
            <a:extLst>
              <a:ext uri="{FF2B5EF4-FFF2-40B4-BE49-F238E27FC236}">
                <a16:creationId xmlns:a16="http://schemas.microsoft.com/office/drawing/2014/main" id="{F8BD07C8-D932-43B5-AFD3-81CC56FDF1D0}"/>
              </a:ext>
            </a:extLst>
          </p:cNvPr>
          <p:cNvGrpSpPr/>
          <p:nvPr/>
        </p:nvGrpSpPr>
        <p:grpSpPr>
          <a:xfrm>
            <a:off x="4669808" y="2287363"/>
            <a:ext cx="317937" cy="3229538"/>
            <a:chOff x="1812459" y="2525345"/>
            <a:chExt cx="318027" cy="3230454"/>
          </a:xfrm>
        </p:grpSpPr>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5"/>
            <a:stretch>
              <a:fillRect/>
            </a:stretch>
          </p:blipFill>
          <p:spPr>
            <a:xfrm>
              <a:off x="1812459" y="3256865"/>
              <a:ext cx="318027" cy="31802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6"/>
            <a:stretch>
              <a:fillRect/>
            </a:stretch>
          </p:blipFill>
          <p:spPr>
            <a:xfrm>
              <a:off x="1819273" y="3995191"/>
              <a:ext cx="304398" cy="304398"/>
            </a:xfrm>
            <a:prstGeom prst="rect">
              <a:avLst/>
            </a:prstGeom>
            <a:ln>
              <a:noFill/>
            </a:ln>
          </p:spPr>
        </p:pic>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7"/>
            <a:stretch>
              <a:fillRect/>
            </a:stretch>
          </p:blipFill>
          <p:spPr>
            <a:xfrm>
              <a:off x="1826087" y="5465029"/>
              <a:ext cx="290770" cy="290770"/>
            </a:xfrm>
            <a:prstGeom prst="rect">
              <a:avLst/>
            </a:prstGeom>
            <a:ln>
              <a:noFill/>
            </a:ln>
          </p:spPr>
        </p:pic>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668521" y="2652783"/>
            <a:ext cx="318401" cy="2512323"/>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9"/>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10"/>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1"/>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3378239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0"/>
                                  </p:stCondLst>
                                  <p:childTnLst>
                                    <p:animMotion origin="layout" path="M 4.16667E-6 2.22222E-6 L -0.02579 2.22222E-6 " pathEditMode="relative" rAng="0" ptsTypes="AA">
                                      <p:cBhvr>
                                        <p:cTn id="9" dur="500" spd="-100000" fill="hold"/>
                                        <p:tgtEl>
                                          <p:spTgt spid="11"/>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nodeType="withEffect">
                                  <p:stCondLst>
                                    <p:cond delay="0"/>
                                  </p:stCondLst>
                                  <p:childTnLst>
                                    <p:animMotion origin="layout" path="M -2.29768E-7 -3.47708E-6 L -0.02578 -3.47708E-6 " pathEditMode="relative" rAng="0" ptsTypes="AA">
                                      <p:cBhvr>
                                        <p:cTn id="14" dur="500" spd="-100000" fill="hold"/>
                                        <p:tgtEl>
                                          <p:spTgt spid="18"/>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decel="100000" fill="hold" nodeType="withEffect">
                                  <p:stCondLst>
                                    <p:cond delay="0"/>
                                  </p:stCondLst>
                                  <p:childTnLst>
                                    <p:animMotion origin="layout" path="M -1.25E-6 -3.7037E-7 L -0.02578 -3.7037E-7 " pathEditMode="relative" rAng="0" ptsTypes="AA">
                                      <p:cBhvr>
                                        <p:cTn id="19" dur="500" spd="-100000" fill="hold"/>
                                        <p:tgtEl>
                                          <p:spTgt spid="40"/>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nodeType="withEffect">
                                  <p:stCondLst>
                                    <p:cond delay="0"/>
                                  </p:stCondLst>
                                  <p:childTnLst>
                                    <p:animMotion origin="layout" path="M -3.60225E-6 -3.47708E-6 L -0.02578 -3.47708E-6 " pathEditMode="relative" rAng="0" ptsTypes="AA">
                                      <p:cBhvr>
                                        <p:cTn id="24" dur="500" spd="-100000" fill="hold"/>
                                        <p:tgtEl>
                                          <p:spTgt spid="29"/>
                                        </p:tgtEl>
                                        <p:attrNameLst>
                                          <p:attrName>ppt_x</p:attrName>
                                          <p:attrName>ppt_y</p:attrName>
                                        </p:attrNameLst>
                                      </p:cBhvr>
                                      <p:rCtr x="-1289" y="0"/>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63" presetClass="path" presetSubtype="0" decel="100000" fill="hold" grpId="1" nodeType="withEffect">
                                  <p:stCondLst>
                                    <p:cond delay="200"/>
                                  </p:stCondLst>
                                  <p:childTnLst>
                                    <p:animMotion origin="layout" path="M -3.95833E-6 -7.40741E-7 L -0.02578 -7.40741E-7 " pathEditMode="relative" rAng="0" ptsTypes="AA">
                                      <p:cBhvr>
                                        <p:cTn id="29" dur="500" spd="-100000" fill="hold"/>
                                        <p:tgtEl>
                                          <p:spTgt spid="9"/>
                                        </p:tgtEl>
                                        <p:attrNameLst>
                                          <p:attrName>ppt_x</p:attrName>
                                          <p:attrName>ppt_y</p:attrName>
                                        </p:attrNameLst>
                                      </p:cBhvr>
                                      <p:rCtr x="-1289" y="0"/>
                                    </p:animMotion>
                                  </p:childTnLst>
                                </p:cTn>
                              </p:par>
                              <p:par>
                                <p:cTn id="30" presetID="10" presetClass="entr" presetSubtype="0" fill="hold"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3" presetClass="path" presetSubtype="0" decel="100000" fill="hold" nodeType="withEffect">
                                  <p:stCondLst>
                                    <p:cond delay="200"/>
                                  </p:stCondLst>
                                  <p:childTnLst>
                                    <p:animMotion origin="layout" path="M 4.16667E-7 -4.81481E-6 L -0.02578 -4.81481E-6 " pathEditMode="relative" rAng="0" ptsTypes="AA">
                                      <p:cBhvr>
                                        <p:cTn id="34" dur="500" spd="-100000" fill="hold"/>
                                        <p:tgtEl>
                                          <p:spTgt spid="14"/>
                                        </p:tgtEl>
                                        <p:attrNameLst>
                                          <p:attrName>ppt_x</p:attrName>
                                          <p:attrName>ppt_y</p:attrName>
                                        </p:attrNameLst>
                                      </p:cBhvr>
                                      <p:rCtr x="-1289" y="0"/>
                                    </p:animMotion>
                                  </p:childTnLst>
                                </p:cTn>
                              </p:par>
                              <p:par>
                                <p:cTn id="35" presetID="10" presetClass="entr" presetSubtype="0"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63" presetClass="path" presetSubtype="0" decel="100000" fill="hold" nodeType="withEffect">
                                  <p:stCondLst>
                                    <p:cond delay="300"/>
                                  </p:stCondLst>
                                  <p:childTnLst>
                                    <p:animMotion origin="layout" path="M -4.79167E-6 1.85185E-6 L -0.02578 1.85185E-6 " pathEditMode="relative" rAng="0" ptsTypes="AA">
                                      <p:cBhvr>
                                        <p:cTn id="39" dur="500" spd="-100000" fill="hold"/>
                                        <p:tgtEl>
                                          <p:spTgt spid="15"/>
                                        </p:tgtEl>
                                        <p:attrNameLst>
                                          <p:attrName>ppt_x</p:attrName>
                                          <p:attrName>ppt_y</p:attrName>
                                        </p:attrNameLst>
                                      </p:cBhvr>
                                      <p:rCtr x="-1289" y="0"/>
                                    </p:animMotion>
                                  </p:childTnLst>
                                </p:cTn>
                              </p:par>
                              <p:par>
                                <p:cTn id="40" presetID="10" presetClass="entr" presetSubtype="0" fill="hold" grpId="0" nodeType="withEffect">
                                  <p:stCondLst>
                                    <p:cond delay="4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3" presetClass="path" presetSubtype="0" decel="100000" fill="hold" grpId="1" nodeType="withEffect">
                                  <p:stCondLst>
                                    <p:cond delay="400"/>
                                  </p:stCondLst>
                                  <p:childTnLst>
                                    <p:animMotion origin="layout" path="M 2.08333E-6 -2.59259E-6 L -0.02578 -2.59259E-6 " pathEditMode="relative" rAng="0" ptsTypes="AA">
                                      <p:cBhvr>
                                        <p:cTn id="44" dur="500" spd="-100000" fill="hold"/>
                                        <p:tgtEl>
                                          <p:spTgt spid="12"/>
                                        </p:tgtEl>
                                        <p:attrNameLst>
                                          <p:attrName>ppt_x</p:attrName>
                                          <p:attrName>ppt_y</p:attrName>
                                        </p:attrNameLst>
                                      </p:cBhvr>
                                      <p:rCtr x="-1289" y="0"/>
                                    </p:animMotion>
                                  </p:childTnLst>
                                </p:cTn>
                              </p:par>
                              <p:par>
                                <p:cTn id="45" presetID="10" presetClass="entr" presetSubtype="0" fill="hold" nodeType="with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63" presetClass="path" presetSubtype="0" decel="100000" fill="hold" nodeType="withEffect">
                                  <p:stCondLst>
                                    <p:cond delay="400"/>
                                  </p:stCondLst>
                                  <p:childTnLst>
                                    <p:animMotion origin="layout" path="M 2.08333E-6 -7.40741E-7 L -0.02578 -7.40741E-7 " pathEditMode="relative" rAng="0" ptsTypes="AA">
                                      <p:cBhvr>
                                        <p:cTn id="49" dur="500" spd="-100000" fill="hold"/>
                                        <p:tgtEl>
                                          <p:spTgt spid="24"/>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63" presetClass="path" presetSubtype="0" decel="100000" fill="hold" nodeType="withEffect">
                                  <p:stCondLst>
                                    <p:cond delay="400"/>
                                  </p:stCondLst>
                                  <p:childTnLst>
                                    <p:animMotion origin="layout" path="M -4.375E-6 3.7037E-6 L -0.02578 3.7037E-6 " pathEditMode="relative" rAng="0" ptsTypes="AA">
                                      <p:cBhvr>
                                        <p:cTn id="54" dur="500" spd="-100000" fill="hold"/>
                                        <p:tgtEl>
                                          <p:spTgt spid="46"/>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63" presetClass="path" presetSubtype="0" decel="100000" fill="hold" nodeType="withEffect">
                                  <p:stCondLst>
                                    <p:cond delay="400"/>
                                  </p:stCondLst>
                                  <p:childTnLst>
                                    <p:animMotion origin="layout" path="M -2.08333E-7 3.7037E-6 L -0.02578 3.7037E-6 " pathEditMode="relative" rAng="0" ptsTypes="AA">
                                      <p:cBhvr>
                                        <p:cTn id="59" dur="500" spd="-100000" fill="hold"/>
                                        <p:tgtEl>
                                          <p:spTgt spid="35"/>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Event Grid delivers at massive scale</a:t>
            </a: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a:gradFill>
                  <a:gsLst>
                    <a:gs pos="13483">
                      <a:srgbClr val="353535"/>
                    </a:gs>
                    <a:gs pos="62000">
                      <a:srgbClr val="353535"/>
                    </a:gs>
                  </a:gsLst>
                  <a:lin ang="5400000" scaled="0"/>
                </a:gradFill>
                <a:latin typeface="Segoe UI Semilight"/>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a:gradFill>
                  <a:gsLst>
                    <a:gs pos="13483">
                      <a:srgbClr val="353535"/>
                    </a:gs>
                    <a:gs pos="62000">
                      <a:srgbClr val="353535"/>
                    </a:gs>
                  </a:gsLst>
                  <a:lin ang="5400000" scaled="0"/>
                </a:gradFill>
                <a:latin typeface="Segoe UI Semilight"/>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a:gradFill>
                  <a:gsLst>
                    <a:gs pos="13483">
                      <a:srgbClr val="353535"/>
                    </a:gs>
                    <a:gs pos="62000">
                      <a:srgbClr val="353535"/>
                    </a:gs>
                  </a:gsLst>
                  <a:lin ang="5400000" scaled="0"/>
                </a:gradFill>
                <a:latin typeface="Segoe UI Semilight"/>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Sub-second </a:t>
              </a:r>
              <a:b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end-to-end latency in the </a:t>
              </a:r>
              <a:r>
                <a:rPr lang="en-US" sz="1428" b="1">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99</a:t>
              </a:r>
              <a:r>
                <a:rPr lang="en-US" sz="1428" b="1" baseline="3000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th</a:t>
              </a:r>
              <a:r>
                <a:rPr lang="en-US" sz="1428" b="1">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b="1">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10,000,000</a:t>
              </a:r>
              <a: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events </a:t>
              </a:r>
              <a:b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b="1">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24-hour</a:t>
              </a:r>
              <a:r>
                <a:rPr lang="en-US" sz="1428">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2311906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4638" y="2117725"/>
            <a:ext cx="5486400" cy="3436938"/>
          </a:xfrm>
        </p:spPr>
        <p:txBody>
          <a:bodyPr/>
          <a:lstStyle/>
          <a:p>
            <a:r>
              <a:rPr lang="en-US"/>
              <a:t>Transformed its popular IMAGE WORKS service through Azure serverless technologies.  </a:t>
            </a:r>
          </a:p>
          <a:p>
            <a:endParaRPr lang="en-US"/>
          </a:p>
          <a:p>
            <a:r>
              <a:rPr lang="en-US"/>
              <a:t>Benefits:</a:t>
            </a:r>
          </a:p>
          <a:p>
            <a:pPr marL="342900" indent="-342900">
              <a:buFontTx/>
              <a:buChar char="-"/>
            </a:pPr>
            <a:r>
              <a:rPr lang="en-US"/>
              <a:t>Latency reduced by 95%</a:t>
            </a:r>
          </a:p>
          <a:p>
            <a:pPr marL="342900" indent="-342900">
              <a:buFontTx/>
              <a:buChar char="-"/>
            </a:pPr>
            <a:r>
              <a:rPr lang="en-US"/>
              <a:t>Development time reduced by 75%</a:t>
            </a:r>
          </a:p>
          <a:p>
            <a:pPr marL="342900" indent="-342900">
              <a:buFontTx/>
              <a:buChar char="-"/>
            </a:pPr>
            <a:r>
              <a:rPr lang="en-US"/>
              <a:t>Higher reliability</a:t>
            </a:r>
          </a:p>
          <a:p>
            <a:pPr marL="342900" indent="-342900">
              <a:buFontTx/>
              <a:buChar char="-"/>
            </a:pPr>
            <a:r>
              <a:rPr lang="en-US"/>
              <a:t>Ability to add new features and releases faster and more frequently</a:t>
            </a:r>
          </a:p>
        </p:txBody>
      </p:sp>
      <p:sp>
        <p:nvSpPr>
          <p:cNvPr id="8" name="Text Placeholder 7"/>
          <p:cNvSpPr>
            <a:spLocks noGrp="1"/>
          </p:cNvSpPr>
          <p:nvPr>
            <p:ph type="body" sz="quarter" idx="13"/>
          </p:nvPr>
        </p:nvSpPr>
        <p:spPr>
          <a:xfrm>
            <a:off x="6218237" y="830262"/>
            <a:ext cx="5943600" cy="4037014"/>
          </a:xfrm>
          <a:solidFill>
            <a:srgbClr val="D83B01"/>
          </a:solidFill>
        </p:spPr>
        <p:txBody>
          <a:bodyPr/>
          <a:lstStyle/>
          <a:p>
            <a:pPr algn="l"/>
            <a:endParaRPr lang="en-US"/>
          </a:p>
          <a:p>
            <a:pPr algn="l"/>
            <a:endParaRPr lang="en-US"/>
          </a:p>
          <a:p>
            <a:pPr algn="l"/>
            <a:endParaRPr lang="en-US"/>
          </a:p>
          <a:p>
            <a:pPr algn="l"/>
            <a:r>
              <a:rPr lang="en-US"/>
              <a:t>“We were able to move development along smoothly and cost-effectively, even when unexpected issues arose, by taking advantage of Azure capabilities”</a:t>
            </a:r>
          </a:p>
          <a:p>
            <a:pPr algn="l"/>
            <a:endParaRPr lang="en-US"/>
          </a:p>
          <a:p>
            <a:pPr algn="l"/>
            <a:endParaRPr lang="en-US"/>
          </a:p>
          <a:p>
            <a:pPr algn="l"/>
            <a:r>
              <a:rPr lang="en-US" sz="2000">
                <a:latin typeface="+mn-lt"/>
              </a:rPr>
              <a:t>	</a:t>
            </a:r>
            <a:r>
              <a:rPr lang="en-US" sz="2000" err="1">
                <a:latin typeface="+mn-lt"/>
              </a:rPr>
              <a:t>JYuki</a:t>
            </a:r>
            <a:r>
              <a:rPr lang="en-US" sz="2000">
                <a:latin typeface="+mn-lt"/>
              </a:rPr>
              <a:t> Chiba</a:t>
            </a:r>
          </a:p>
          <a:p>
            <a:pPr algn="l"/>
            <a:r>
              <a:rPr lang="en-US" sz="2000">
                <a:latin typeface="+mn-lt"/>
              </a:rPr>
              <a:t>	Design Leader, </a:t>
            </a:r>
          </a:p>
          <a:p>
            <a:pPr algn="l"/>
            <a:r>
              <a:rPr lang="en-US" sz="2000">
                <a:latin typeface="+mn-lt"/>
              </a:rPr>
              <a:t>	Advanced Solutions Group</a:t>
            </a:r>
          </a:p>
        </p:txBody>
      </p:sp>
      <p:pic>
        <p:nvPicPr>
          <p:cNvPr id="13" name="Picture 12">
            <a:extLst>
              <a:ext uri="{FF2B5EF4-FFF2-40B4-BE49-F238E27FC236}">
                <a16:creationId xmlns:a16="http://schemas.microsoft.com/office/drawing/2014/main" id="{36C0C470-B6FB-4BAC-9262-54D8AD907868}"/>
              </a:ext>
            </a:extLst>
          </p:cNvPr>
          <p:cNvPicPr>
            <a:picLocks noChangeAspect="1"/>
          </p:cNvPicPr>
          <p:nvPr/>
        </p:nvPicPr>
        <p:blipFill>
          <a:blip r:embed="rId3"/>
          <a:stretch>
            <a:fillRect/>
          </a:stretch>
        </p:blipFill>
        <p:spPr>
          <a:xfrm>
            <a:off x="274638" y="296862"/>
            <a:ext cx="3193513" cy="719007"/>
          </a:xfrm>
          <a:prstGeom prst="rect">
            <a:avLst/>
          </a:prstGeom>
        </p:spPr>
      </p:pic>
    </p:spTree>
    <p:extLst>
      <p:ext uri="{BB962C8B-B14F-4D97-AF65-F5344CB8AC3E}">
        <p14:creationId xmlns:p14="http://schemas.microsoft.com/office/powerpoint/2010/main" val="36231553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4638" y="1965324"/>
            <a:ext cx="5486400" cy="3436938"/>
          </a:xfrm>
        </p:spPr>
        <p:txBody>
          <a:bodyPr/>
          <a:lstStyle/>
          <a:p>
            <a:r>
              <a:rPr lang="en-US"/>
              <a:t>Took a serverless architectural approach for their SaaS, deploying key Azure capabilities to build a scalable platform.</a:t>
            </a:r>
          </a:p>
          <a:p>
            <a:endParaRPr lang="en-US"/>
          </a:p>
          <a:p>
            <a:r>
              <a:rPr lang="en-US"/>
              <a:t>Benefits:</a:t>
            </a:r>
          </a:p>
          <a:p>
            <a:pPr marL="342900" indent="-342900">
              <a:buFontTx/>
              <a:buChar char="-"/>
            </a:pPr>
            <a:r>
              <a:rPr lang="en-US"/>
              <a:t>Platform able to manage millions of objects</a:t>
            </a:r>
          </a:p>
          <a:p>
            <a:pPr marL="342900" indent="-342900">
              <a:buFontTx/>
              <a:buChar char="-"/>
            </a:pPr>
            <a:r>
              <a:rPr lang="en-US"/>
              <a:t>Cut time-to-market by two-thirds. </a:t>
            </a:r>
          </a:p>
          <a:p>
            <a:pPr marL="342900" indent="-342900">
              <a:buFontTx/>
              <a:buChar char="-"/>
            </a:pPr>
            <a:r>
              <a:rPr lang="en-US"/>
              <a:t>No costly on-premises hardware or spinning up VMs in the cloud. </a:t>
            </a:r>
          </a:p>
        </p:txBody>
      </p:sp>
      <p:sp>
        <p:nvSpPr>
          <p:cNvPr id="8" name="Text Placeholder 7"/>
          <p:cNvSpPr>
            <a:spLocks noGrp="1"/>
          </p:cNvSpPr>
          <p:nvPr>
            <p:ph type="body" sz="quarter" idx="13"/>
          </p:nvPr>
        </p:nvSpPr>
        <p:spPr>
          <a:xfrm>
            <a:off x="6218237" y="830262"/>
            <a:ext cx="5943600" cy="4037014"/>
          </a:xfrm>
          <a:solidFill>
            <a:srgbClr val="D83B01"/>
          </a:solidFill>
        </p:spPr>
        <p:txBody>
          <a:bodyPr/>
          <a:lstStyle/>
          <a:p>
            <a:pPr algn="l"/>
            <a:endParaRPr lang="en-US"/>
          </a:p>
          <a:p>
            <a:pPr algn="l"/>
            <a:endParaRPr lang="en-US"/>
          </a:p>
          <a:p>
            <a:pPr algn="l"/>
            <a:endParaRPr lang="en-US"/>
          </a:p>
          <a:p>
            <a:pPr algn="l"/>
            <a:r>
              <a:rPr lang="en-US"/>
              <a:t>“Azure Functions enables a pay-for-what-you-use compute model at micro-penny rates. That saves significant Capex infrastructure investments, as well as </a:t>
            </a:r>
            <a:r>
              <a:rPr lang="en-US" err="1"/>
              <a:t>Opex</a:t>
            </a:r>
            <a:r>
              <a:rPr lang="en-US"/>
              <a:t> costs”</a:t>
            </a:r>
          </a:p>
          <a:p>
            <a:pPr algn="l"/>
            <a:endParaRPr lang="en-US"/>
          </a:p>
          <a:p>
            <a:pPr algn="l"/>
            <a:endParaRPr lang="en-US"/>
          </a:p>
          <a:p>
            <a:pPr algn="l"/>
            <a:endParaRPr lang="en-US"/>
          </a:p>
          <a:p>
            <a:pPr algn="l"/>
            <a:r>
              <a:rPr lang="en-US" sz="2000">
                <a:latin typeface="+mn-lt"/>
              </a:rPr>
              <a:t>	Curtis Johnstone</a:t>
            </a:r>
          </a:p>
          <a:p>
            <a:pPr algn="l"/>
            <a:r>
              <a:rPr lang="en-US" sz="2000">
                <a:latin typeface="+mn-lt"/>
              </a:rPr>
              <a:t>	Distinguished Engineer,</a:t>
            </a:r>
          </a:p>
          <a:p>
            <a:pPr algn="l"/>
            <a:r>
              <a:rPr lang="en-US" sz="2000">
                <a:latin typeface="+mn-lt"/>
              </a:rPr>
              <a:t>	Platform Management Business Unit</a:t>
            </a:r>
          </a:p>
        </p:txBody>
      </p:sp>
      <p:pic>
        <p:nvPicPr>
          <p:cNvPr id="2" name="Picture 1">
            <a:extLst>
              <a:ext uri="{FF2B5EF4-FFF2-40B4-BE49-F238E27FC236}">
                <a16:creationId xmlns:a16="http://schemas.microsoft.com/office/drawing/2014/main" id="{D31CDDB0-8DB9-4F76-9489-B9F99D97CF4F}"/>
              </a:ext>
            </a:extLst>
          </p:cNvPr>
          <p:cNvPicPr>
            <a:picLocks noChangeAspect="1"/>
          </p:cNvPicPr>
          <p:nvPr/>
        </p:nvPicPr>
        <p:blipFill>
          <a:blip r:embed="rId3"/>
          <a:stretch>
            <a:fillRect/>
          </a:stretch>
        </p:blipFill>
        <p:spPr>
          <a:xfrm>
            <a:off x="274638" y="309543"/>
            <a:ext cx="3276600" cy="1041438"/>
          </a:xfrm>
          <a:prstGeom prst="rect">
            <a:avLst/>
          </a:prstGeom>
        </p:spPr>
      </p:pic>
    </p:spTree>
    <p:extLst>
      <p:ext uri="{BB962C8B-B14F-4D97-AF65-F5344CB8AC3E}">
        <p14:creationId xmlns:p14="http://schemas.microsoft.com/office/powerpoint/2010/main" val="9926416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4638" y="2117725"/>
            <a:ext cx="5486400" cy="3436938"/>
          </a:xfrm>
        </p:spPr>
        <p:txBody>
          <a:bodyPr/>
          <a:lstStyle/>
          <a:p>
            <a:r>
              <a:rPr lang="en-US"/>
              <a:t>Used Azure serverless computing to create a new class of features that help retailers respond to new opportunities and make shopping more rewarding for consumers.  </a:t>
            </a:r>
          </a:p>
          <a:p>
            <a:endParaRPr lang="en-US"/>
          </a:p>
          <a:p>
            <a:r>
              <a:rPr lang="en-US"/>
              <a:t>Benefits:</a:t>
            </a:r>
          </a:p>
          <a:p>
            <a:pPr marL="342900" indent="-342900">
              <a:buFontTx/>
              <a:buChar char="-"/>
            </a:pPr>
            <a:r>
              <a:rPr lang="en-US"/>
              <a:t>Better customization for customers</a:t>
            </a:r>
          </a:p>
          <a:p>
            <a:pPr marL="342900" indent="-342900">
              <a:buFontTx/>
              <a:buChar char="-"/>
            </a:pPr>
            <a:r>
              <a:rPr lang="en-US"/>
              <a:t>Reduced costs and efforts</a:t>
            </a:r>
          </a:p>
          <a:p>
            <a:pPr marL="342900" indent="-342900">
              <a:buFontTx/>
              <a:buChar char="-"/>
            </a:pPr>
            <a:r>
              <a:rPr lang="en-US"/>
              <a:t>Scale on demand</a:t>
            </a:r>
          </a:p>
        </p:txBody>
      </p:sp>
      <p:sp>
        <p:nvSpPr>
          <p:cNvPr id="8" name="Text Placeholder 7"/>
          <p:cNvSpPr>
            <a:spLocks noGrp="1"/>
          </p:cNvSpPr>
          <p:nvPr>
            <p:ph type="body" sz="quarter" idx="13"/>
          </p:nvPr>
        </p:nvSpPr>
        <p:spPr>
          <a:xfrm>
            <a:off x="6218237" y="830262"/>
            <a:ext cx="5943600" cy="4037014"/>
          </a:xfrm>
          <a:solidFill>
            <a:srgbClr val="D83B01"/>
          </a:solidFill>
        </p:spPr>
        <p:txBody>
          <a:bodyPr/>
          <a:lstStyle/>
          <a:p>
            <a:pPr algn="l"/>
            <a:endParaRPr lang="en-US"/>
          </a:p>
          <a:p>
            <a:pPr algn="l"/>
            <a:endParaRPr lang="en-US"/>
          </a:p>
          <a:p>
            <a:pPr algn="l"/>
            <a:endParaRPr lang="en-US"/>
          </a:p>
          <a:p>
            <a:pPr algn="l"/>
            <a:r>
              <a:rPr lang="en-US"/>
              <a:t>“The cloud means more for us than lower costs, less effort, or faster innovation. The services we deliver would simply not be viable without Azure cloud and serverless technologies”</a:t>
            </a:r>
          </a:p>
          <a:p>
            <a:pPr algn="l"/>
            <a:endParaRPr lang="en-US"/>
          </a:p>
          <a:p>
            <a:pPr algn="l"/>
            <a:endParaRPr lang="en-US"/>
          </a:p>
          <a:p>
            <a:pPr algn="l"/>
            <a:r>
              <a:rPr lang="en-US" sz="2000"/>
              <a:t>	Richard Stinear</a:t>
            </a:r>
          </a:p>
          <a:p>
            <a:pPr algn="l"/>
            <a:r>
              <a:rPr lang="en-US" sz="2000"/>
              <a:t>	Head of Engineering</a:t>
            </a:r>
            <a:endParaRPr lang="en-US" sz="2000">
              <a:latin typeface="+mn-lt"/>
            </a:endParaRPr>
          </a:p>
        </p:txBody>
      </p:sp>
      <p:pic>
        <p:nvPicPr>
          <p:cNvPr id="2" name="Picture 1">
            <a:extLst>
              <a:ext uri="{FF2B5EF4-FFF2-40B4-BE49-F238E27FC236}">
                <a16:creationId xmlns:a16="http://schemas.microsoft.com/office/drawing/2014/main" id="{0E6777CB-5EBC-4925-AFD4-11154723CD83}"/>
              </a:ext>
            </a:extLst>
          </p:cNvPr>
          <p:cNvPicPr>
            <a:picLocks noChangeAspect="1"/>
          </p:cNvPicPr>
          <p:nvPr/>
        </p:nvPicPr>
        <p:blipFill>
          <a:blip r:embed="rId3"/>
          <a:stretch>
            <a:fillRect/>
          </a:stretch>
        </p:blipFill>
        <p:spPr>
          <a:xfrm>
            <a:off x="274638" y="296862"/>
            <a:ext cx="3962400" cy="905149"/>
          </a:xfrm>
          <a:prstGeom prst="rect">
            <a:avLst/>
          </a:prstGeom>
        </p:spPr>
      </p:pic>
    </p:spTree>
    <p:extLst>
      <p:ext uri="{BB962C8B-B14F-4D97-AF65-F5344CB8AC3E}">
        <p14:creationId xmlns:p14="http://schemas.microsoft.com/office/powerpoint/2010/main" val="15950168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340C1C-258B-4A5A-8EA7-11A3D7E03D3E}"/>
              </a:ext>
            </a:extLst>
          </p:cNvPr>
          <p:cNvSpPr txBox="1"/>
          <p:nvPr/>
        </p:nvSpPr>
        <p:spPr>
          <a:xfrm>
            <a:off x="164492" y="1781096"/>
            <a:ext cx="8227766" cy="960220"/>
          </a:xfrm>
          <a:prstGeom prst="rect">
            <a:avLst/>
          </a:prstGeom>
          <a:noFill/>
        </p:spPr>
        <p:txBody>
          <a:bodyPr wrap="square" lIns="182854" tIns="146283" rIns="182854" bIns="146283" rtlCol="0">
            <a:spAutoFit/>
          </a:bodyPr>
          <a:lstStyle/>
          <a:p>
            <a:pPr>
              <a:lnSpc>
                <a:spcPct val="90000"/>
              </a:lnSpc>
              <a:spcAft>
                <a:spcPts val="600"/>
              </a:spcAft>
            </a:pPr>
            <a:r>
              <a:rPr lang="en-US" sz="4800" spc="-100" dirty="0">
                <a:ln w="3175">
                  <a:noFill/>
                </a:ln>
                <a:gradFill>
                  <a:gsLst>
                    <a:gs pos="2917">
                      <a:schemeClr val="tx1"/>
                    </a:gs>
                    <a:gs pos="30000">
                      <a:schemeClr val="tx1"/>
                    </a:gs>
                  </a:gsLst>
                  <a:lin ang="5400000" scaled="0"/>
                </a:gradFill>
                <a:cs typeface="Segoe UI" pitchFamily="34" charset="0"/>
              </a:rPr>
              <a:t>Main takeaways for Serverless:</a:t>
            </a:r>
            <a:endParaRPr lang="en-US" sz="4800" spc="-100" dirty="0">
              <a:ln w="3175">
                <a:noFill/>
              </a:ln>
              <a:solidFill>
                <a:srgbClr val="0089D0"/>
              </a:solidFill>
              <a:cs typeface="Segoe UI" pitchFamily="34" charset="0"/>
            </a:endParaRPr>
          </a:p>
        </p:txBody>
      </p:sp>
      <p:sp>
        <p:nvSpPr>
          <p:cNvPr id="12" name="Title 1">
            <a:extLst>
              <a:ext uri="{FF2B5EF4-FFF2-40B4-BE49-F238E27FC236}">
                <a16:creationId xmlns:a16="http://schemas.microsoft.com/office/drawing/2014/main" id="{5BD2E21F-64AA-49EC-8BD6-A023628A0BEF}"/>
              </a:ext>
            </a:extLst>
          </p:cNvPr>
          <p:cNvSpPr txBox="1">
            <a:spLocks/>
          </p:cNvSpPr>
          <p:nvPr/>
        </p:nvSpPr>
        <p:spPr>
          <a:xfrm>
            <a:off x="164492" y="2970643"/>
            <a:ext cx="10324099" cy="4505566"/>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marL="857250" indent="-857250">
              <a:buFont typeface="Arial" panose="020B0604020202020204" pitchFamily="34" charset="0"/>
              <a:buChar char="•"/>
            </a:pPr>
            <a:r>
              <a:rPr lang="en-US" sz="6000" dirty="0">
                <a:solidFill>
                  <a:srgbClr val="0089D0"/>
                </a:solidFill>
              </a:rPr>
              <a:t>The glue of the cloud</a:t>
            </a:r>
          </a:p>
          <a:p>
            <a:pPr marL="857250" indent="-857250">
              <a:buFont typeface="Arial" panose="020B0604020202020204" pitchFamily="34" charset="0"/>
              <a:buChar char="•"/>
            </a:pPr>
            <a:r>
              <a:rPr lang="en-US" sz="6000">
                <a:solidFill>
                  <a:srgbClr val="0089D0"/>
                </a:solidFill>
              </a:rPr>
              <a:t>Sub-second </a:t>
            </a:r>
            <a:r>
              <a:rPr lang="en-US" sz="6000" dirty="0">
                <a:solidFill>
                  <a:srgbClr val="0089D0"/>
                </a:solidFill>
              </a:rPr>
              <a:t>billing</a:t>
            </a:r>
          </a:p>
          <a:p>
            <a:pPr marL="857250" indent="-857250">
              <a:buFont typeface="Arial" panose="020B0604020202020204" pitchFamily="34" charset="0"/>
              <a:buChar char="•"/>
            </a:pPr>
            <a:r>
              <a:rPr lang="en-US" sz="6000" dirty="0">
                <a:solidFill>
                  <a:srgbClr val="0089D0"/>
                </a:solidFill>
              </a:rPr>
              <a:t>Scale on demand</a:t>
            </a:r>
          </a:p>
          <a:p>
            <a:pPr marL="857250" indent="-857250">
              <a:buFont typeface="Arial" panose="020B0604020202020204" pitchFamily="34" charset="0"/>
              <a:buChar char="•"/>
            </a:pPr>
            <a:r>
              <a:rPr lang="en-US" sz="6000" dirty="0">
                <a:solidFill>
                  <a:srgbClr val="0089D0"/>
                </a:solidFill>
              </a:rPr>
              <a:t>Focus only on your code!</a:t>
            </a:r>
          </a:p>
          <a:p>
            <a:pPr algn="ctr"/>
            <a:endParaRPr lang="en-US" sz="7198" dirty="0">
              <a:solidFill>
                <a:srgbClr val="0089D0"/>
              </a:solidFill>
            </a:endParaRPr>
          </a:p>
        </p:txBody>
      </p:sp>
    </p:spTree>
    <p:extLst>
      <p:ext uri="{BB962C8B-B14F-4D97-AF65-F5344CB8AC3E}">
        <p14:creationId xmlns:p14="http://schemas.microsoft.com/office/powerpoint/2010/main" val="3904663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39977" y="5672536"/>
            <a:ext cx="12434710" cy="1201424"/>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algn="ctr"/>
            <a:r>
              <a:rPr lang="en-US" sz="7198" dirty="0">
                <a:solidFill>
                  <a:srgbClr val="0089D0"/>
                </a:solidFill>
              </a:rPr>
              <a:t>aka.ms/</a:t>
            </a:r>
            <a:r>
              <a:rPr lang="en-US" sz="7198" dirty="0" err="1">
                <a:solidFill>
                  <a:srgbClr val="0089D0"/>
                </a:solidFill>
              </a:rPr>
              <a:t>TryFunctions</a:t>
            </a:r>
            <a:endParaRPr lang="en-US" sz="7198" dirty="0">
              <a:solidFill>
                <a:srgbClr val="0089D0"/>
              </a:solidFill>
            </a:endParaRPr>
          </a:p>
        </p:txBody>
      </p:sp>
      <p:sp>
        <p:nvSpPr>
          <p:cNvPr id="5" name="TextBox 4"/>
          <p:cNvSpPr txBox="1"/>
          <p:nvPr/>
        </p:nvSpPr>
        <p:spPr>
          <a:xfrm>
            <a:off x="340338" y="5029564"/>
            <a:ext cx="8787033" cy="793893"/>
          </a:xfrm>
          <a:prstGeom prst="rect">
            <a:avLst/>
          </a:prstGeom>
          <a:noFill/>
        </p:spPr>
        <p:txBody>
          <a:bodyPr wrap="non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rPr>
              <a:t>Try Functions now, without a credit card…</a:t>
            </a:r>
          </a:p>
        </p:txBody>
      </p:sp>
      <p:sp>
        <p:nvSpPr>
          <p:cNvPr id="6" name="Title 1">
            <a:extLst>
              <a:ext uri="{FF2B5EF4-FFF2-40B4-BE49-F238E27FC236}">
                <a16:creationId xmlns:a16="http://schemas.microsoft.com/office/drawing/2014/main" id="{A01D85A9-9355-4E5D-A37B-93196DA3EA41}"/>
              </a:ext>
            </a:extLst>
          </p:cNvPr>
          <p:cNvSpPr txBox="1">
            <a:spLocks/>
          </p:cNvSpPr>
          <p:nvPr/>
        </p:nvSpPr>
        <p:spPr>
          <a:xfrm>
            <a:off x="39977" y="3851937"/>
            <a:ext cx="12434710" cy="1201424"/>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algn="ctr"/>
            <a:r>
              <a:rPr lang="en-US" sz="7198" dirty="0">
                <a:solidFill>
                  <a:srgbClr val="0089D0"/>
                </a:solidFill>
              </a:rPr>
              <a:t>aka.ms/</a:t>
            </a:r>
            <a:r>
              <a:rPr lang="en-US" sz="7198" dirty="0" err="1">
                <a:solidFill>
                  <a:srgbClr val="0089D0"/>
                </a:solidFill>
              </a:rPr>
              <a:t>AppServiceBlog</a:t>
            </a:r>
            <a:endParaRPr lang="en-US" sz="7198" dirty="0">
              <a:solidFill>
                <a:srgbClr val="0089D0"/>
              </a:solidFill>
            </a:endParaRPr>
          </a:p>
        </p:txBody>
      </p:sp>
      <p:sp>
        <p:nvSpPr>
          <p:cNvPr id="7" name="TextBox 6">
            <a:extLst>
              <a:ext uri="{FF2B5EF4-FFF2-40B4-BE49-F238E27FC236}">
                <a16:creationId xmlns:a16="http://schemas.microsoft.com/office/drawing/2014/main" id="{BBFE8392-17E0-467B-A6DA-B664DDAFFA66}"/>
              </a:ext>
            </a:extLst>
          </p:cNvPr>
          <p:cNvSpPr txBox="1"/>
          <p:nvPr/>
        </p:nvSpPr>
        <p:spPr>
          <a:xfrm>
            <a:off x="406065" y="2997320"/>
            <a:ext cx="8590697" cy="793893"/>
          </a:xfrm>
          <a:prstGeom prst="rect">
            <a:avLst/>
          </a:prstGeom>
          <a:noFill/>
        </p:spPr>
        <p:txBody>
          <a:bodyPr wrap="non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rPr>
              <a:t>Follow the Functions team for our blogs:</a:t>
            </a:r>
          </a:p>
        </p:txBody>
      </p:sp>
      <p:sp>
        <p:nvSpPr>
          <p:cNvPr id="11" name="TextBox 10">
            <a:extLst>
              <a:ext uri="{FF2B5EF4-FFF2-40B4-BE49-F238E27FC236}">
                <a16:creationId xmlns:a16="http://schemas.microsoft.com/office/drawing/2014/main" id="{F4340C1C-258B-4A5A-8EA7-11A3D7E03D3E}"/>
              </a:ext>
            </a:extLst>
          </p:cNvPr>
          <p:cNvSpPr txBox="1"/>
          <p:nvPr/>
        </p:nvSpPr>
        <p:spPr>
          <a:xfrm>
            <a:off x="340338" y="717227"/>
            <a:ext cx="4439111" cy="793893"/>
          </a:xfrm>
          <a:prstGeom prst="rect">
            <a:avLst/>
          </a:prstGeom>
          <a:noFill/>
        </p:spPr>
        <p:txBody>
          <a:bodyPr wrap="none" lIns="182854" tIns="146283" rIns="182854" bIns="146283" rtlCol="0">
            <a:spAutoFit/>
          </a:bodyPr>
          <a:lstStyle/>
          <a:p>
            <a:pPr>
              <a:lnSpc>
                <a:spcPct val="90000"/>
              </a:lnSpc>
              <a:spcAft>
                <a:spcPts val="600"/>
              </a:spcAft>
            </a:pPr>
            <a:r>
              <a:rPr lang="en-US" sz="3599" dirty="0">
                <a:gradFill>
                  <a:gsLst>
                    <a:gs pos="2917">
                      <a:schemeClr val="tx1"/>
                    </a:gs>
                    <a:gs pos="30000">
                      <a:schemeClr val="tx1"/>
                    </a:gs>
                  </a:gsLst>
                  <a:lin ang="5400000" scaled="0"/>
                </a:gradFill>
              </a:rPr>
              <a:t>Follow us on Twitter</a:t>
            </a:r>
            <a:endParaRPr lang="en-US" sz="3600" spc="-100" dirty="0">
              <a:ln w="3175">
                <a:noFill/>
              </a:ln>
              <a:solidFill>
                <a:srgbClr val="0089D0"/>
              </a:solidFill>
              <a:cs typeface="Segoe UI" pitchFamily="34" charset="0"/>
            </a:endParaRPr>
          </a:p>
        </p:txBody>
      </p:sp>
      <p:sp>
        <p:nvSpPr>
          <p:cNvPr id="12" name="Title 1">
            <a:extLst>
              <a:ext uri="{FF2B5EF4-FFF2-40B4-BE49-F238E27FC236}">
                <a16:creationId xmlns:a16="http://schemas.microsoft.com/office/drawing/2014/main" id="{5BD2E21F-64AA-49EC-8BD6-A023628A0BEF}"/>
              </a:ext>
            </a:extLst>
          </p:cNvPr>
          <p:cNvSpPr txBox="1">
            <a:spLocks/>
          </p:cNvSpPr>
          <p:nvPr/>
        </p:nvSpPr>
        <p:spPr>
          <a:xfrm>
            <a:off x="-659880" y="1659652"/>
            <a:ext cx="12434710" cy="1201424"/>
          </a:xfrm>
          <a:prstGeom prst="rect">
            <a:avLst/>
          </a:prstGeom>
          <a:noFill/>
        </p:spPr>
        <p:txBody>
          <a:bodyPr vert="horz" wrap="square" lIns="146283" tIns="91427" rIns="146283" bIns="91427"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619">
                      <a:schemeClr val="tx1"/>
                    </a:gs>
                    <a:gs pos="26549">
                      <a:schemeClr val="tx1"/>
                    </a:gs>
                  </a:gsLst>
                  <a:lin ang="5400000" scaled="0"/>
                </a:gradFill>
                <a:effectLst/>
                <a:latin typeface="+mj-lt"/>
                <a:ea typeface="+mn-ea"/>
                <a:cs typeface="Segoe UI" pitchFamily="34" charset="0"/>
              </a:defRPr>
            </a:lvl1pPr>
          </a:lstStyle>
          <a:p>
            <a:pPr algn="ctr"/>
            <a:r>
              <a:rPr lang="en-US" sz="7198" dirty="0">
                <a:solidFill>
                  <a:srgbClr val="0089D0"/>
                </a:solidFill>
              </a:rPr>
              <a:t>@</a:t>
            </a:r>
            <a:r>
              <a:rPr lang="en-US" sz="7198" dirty="0" err="1">
                <a:solidFill>
                  <a:srgbClr val="0089D0"/>
                </a:solidFill>
              </a:rPr>
              <a:t>AzureFunctions</a:t>
            </a:r>
            <a:endParaRPr lang="en-US" sz="7198" dirty="0">
              <a:solidFill>
                <a:srgbClr val="0089D0"/>
              </a:solidFill>
            </a:endParaRPr>
          </a:p>
        </p:txBody>
      </p:sp>
    </p:spTree>
    <p:extLst>
      <p:ext uri="{BB962C8B-B14F-4D97-AF65-F5344CB8AC3E}">
        <p14:creationId xmlns:p14="http://schemas.microsoft.com/office/powerpoint/2010/main" val="24673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59" y="6014388"/>
            <a:ext cx="2772499"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On-Premises</a:t>
            </a:r>
          </a:p>
        </p:txBody>
      </p:sp>
      <p:cxnSp>
        <p:nvCxnSpPr>
          <p:cNvPr id="11" name="Straight Arrow Connector 10"/>
          <p:cNvCxnSpPr>
            <a:cxnSpLocks/>
          </p:cNvCxnSpPr>
          <p:nvPr/>
        </p:nvCxnSpPr>
        <p:spPr>
          <a:xfrm>
            <a:off x="-11679" y="6028080"/>
            <a:ext cx="281212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1805" y="4733395"/>
            <a:ext cx="1868769"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many </a:t>
            </a:r>
            <a:r>
              <a:rPr lang="en-US" sz="1498" b="1" kern="0">
                <a:gradFill>
                  <a:gsLst>
                    <a:gs pos="1250">
                      <a:srgbClr val="353535"/>
                    </a:gs>
                    <a:gs pos="100000">
                      <a:srgbClr val="353535"/>
                    </a:gs>
                  </a:gsLst>
                  <a:lin ang="5400000" scaled="0"/>
                </a:gradFill>
                <a:latin typeface="Segoe UI"/>
              </a:rPr>
              <a:t>servers </a:t>
            </a:r>
          </a:p>
          <a:p>
            <a:pPr defTabSz="913873">
              <a:lnSpc>
                <a:spcPct val="90000"/>
              </a:lnSpc>
              <a:defRPr/>
            </a:pPr>
            <a:r>
              <a:rPr lang="en-US" sz="1498" kern="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207" y="3141859"/>
            <a:ext cx="1318068"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Which OS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988" y="4951532"/>
            <a:ext cx="191944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often should </a:t>
            </a:r>
          </a:p>
          <a:p>
            <a:pPr defTabSz="913873">
              <a:lnSpc>
                <a:spcPct val="90000"/>
              </a:lnSpc>
              <a:defRPr/>
            </a:pPr>
            <a:r>
              <a:rPr lang="en-US" sz="1498" kern="0">
                <a:gradFill>
                  <a:gsLst>
                    <a:gs pos="1250">
                      <a:srgbClr val="353535"/>
                    </a:gs>
                    <a:gs pos="100000">
                      <a:srgbClr val="353535"/>
                    </a:gs>
                  </a:gsLst>
                  <a:lin ang="5400000" scaled="0"/>
                </a:gradFill>
                <a:latin typeface="Segoe UI"/>
              </a:rPr>
              <a:t>I </a:t>
            </a:r>
            <a:r>
              <a:rPr lang="en-US" sz="1498" b="1" kern="0">
                <a:gradFill>
                  <a:gsLst>
                    <a:gs pos="1250">
                      <a:srgbClr val="353535"/>
                    </a:gs>
                    <a:gs pos="100000">
                      <a:srgbClr val="353535"/>
                    </a:gs>
                  </a:gsLst>
                  <a:lin ang="5400000" scaled="0"/>
                </a:gradFill>
                <a:latin typeface="Segoe UI"/>
              </a:rPr>
              <a:t>patch</a:t>
            </a:r>
            <a:r>
              <a:rPr lang="en-US" sz="1498" kern="0">
                <a:gradFill>
                  <a:gsLst>
                    <a:gs pos="1250">
                      <a:srgbClr val="353535"/>
                    </a:gs>
                    <a:gs pos="100000">
                      <a:srgbClr val="353535"/>
                    </a:gs>
                  </a:gsLst>
                  <a:lin ang="5400000" scaled="0"/>
                </a:gradFill>
                <a:latin typeface="Segoe UI"/>
              </a:rPr>
              <a:t>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0315" y="1276546"/>
            <a:ext cx="2012621"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size of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should I </a:t>
            </a:r>
            <a:r>
              <a:rPr lang="en-US" sz="1498" b="1" kern="0">
                <a:gradFill>
                  <a:gsLst>
                    <a:gs pos="1250">
                      <a:srgbClr val="353535"/>
                    </a:gs>
                    <a:gs pos="100000">
                      <a:srgbClr val="353535"/>
                    </a:gs>
                  </a:gsLst>
                  <a:lin ang="5400000" scaled="0"/>
                </a:gradFill>
                <a:latin typeface="Segoe UI"/>
              </a:rPr>
              <a:t>buy</a:t>
            </a:r>
            <a:r>
              <a:rPr lang="en-US" sz="1498" kern="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087" y="1397980"/>
            <a:ext cx="1893558"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often should I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backup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816" y="2257610"/>
            <a:ext cx="185922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increase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547" y="185130"/>
            <a:ext cx="2120811"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do I </a:t>
            </a:r>
            <a:r>
              <a:rPr lang="en-US" sz="1498" b="1" kern="0">
                <a:gradFill>
                  <a:gsLst>
                    <a:gs pos="1250">
                      <a:srgbClr val="353535"/>
                    </a:gs>
                    <a:gs pos="100000">
                      <a:srgbClr val="353535"/>
                    </a:gs>
                  </a:gsLst>
                  <a:lin ang="5400000" scaled="0"/>
                </a:gradFill>
                <a:latin typeface="Segoe UI"/>
              </a:rPr>
              <a:t>deploy</a:t>
            </a:r>
            <a:r>
              <a:rPr lang="en-US" sz="1498" kern="0">
                <a:gradFill>
                  <a:gsLst>
                    <a:gs pos="1250">
                      <a:srgbClr val="353535"/>
                    </a:gs>
                    <a:gs pos="100000">
                      <a:srgbClr val="353535"/>
                    </a:gs>
                  </a:gsLst>
                  <a:lin ang="5400000" scaled="0"/>
                </a:gradFill>
                <a:latin typeface="Segoe UI"/>
              </a:rPr>
              <a:t> new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code</a:t>
            </a:r>
            <a:r>
              <a:rPr lang="en-US" sz="1498" kern="0">
                <a:gradFill>
                  <a:gsLst>
                    <a:gs pos="1250">
                      <a:srgbClr val="353535"/>
                    </a:gs>
                    <a:gs pos="100000">
                      <a:srgbClr val="353535"/>
                    </a:gs>
                  </a:gsLst>
                  <a:lin ang="5400000" scaled="0"/>
                </a:gradFill>
                <a:latin typeface="Segoe UI"/>
              </a:rPr>
              <a:t> to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080" y="895480"/>
            <a:ext cx="2227081"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Which packages should</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be on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8762" y="4911804"/>
            <a:ext cx="2318636"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It takes how long to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provision</a:t>
            </a:r>
            <a:r>
              <a:rPr lang="en-US" sz="1498" kern="0">
                <a:gradFill>
                  <a:gsLst>
                    <a:gs pos="1250">
                      <a:srgbClr val="353535"/>
                    </a:gs>
                    <a:gs pos="100000">
                      <a:srgbClr val="353535"/>
                    </a:gs>
                  </a:gsLst>
                  <a:lin ang="5400000" scaled="0"/>
                </a:gradFill>
                <a:latin typeface="Segoe UI"/>
              </a:rPr>
              <a:t> a new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1754" y="3492402"/>
            <a:ext cx="183934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Are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in a </a:t>
            </a:r>
          </a:p>
          <a:p>
            <a:pPr defTabSz="913873">
              <a:lnSpc>
                <a:spcPct val="90000"/>
              </a:lnSpc>
              <a:defRPr/>
            </a:pPr>
            <a:r>
              <a:rPr lang="en-US" sz="1498" kern="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0921" y="3768737"/>
            <a:ext cx="1993005"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happens if the </a:t>
            </a:r>
          </a:p>
          <a:p>
            <a:pPr defTabSz="913873">
              <a:lnSpc>
                <a:spcPct val="90000"/>
              </a:lnSpc>
              <a:defRPr/>
            </a:pPr>
            <a:r>
              <a:rPr lang="en-US" sz="1498" kern="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3571" y="3506839"/>
            <a:ext cx="1994924"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Do I need secondary</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4547" y="154460"/>
            <a:ext cx="290393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is the right </a:t>
            </a:r>
            <a:r>
              <a:rPr lang="en-US" sz="1498" b="1" kern="0">
                <a:gradFill>
                  <a:gsLst>
                    <a:gs pos="1250">
                      <a:srgbClr val="353535"/>
                    </a:gs>
                    <a:gs pos="100000">
                      <a:srgbClr val="353535"/>
                    </a:gs>
                  </a:gsLst>
                  <a:lin ang="5400000" scaled="0"/>
                </a:gradFill>
                <a:latin typeface="Segoe UI"/>
              </a:rPr>
              <a:t>size</a:t>
            </a:r>
            <a:r>
              <a:rPr lang="en-US" sz="1498" kern="0">
                <a:gradFill>
                  <a:gsLst>
                    <a:gs pos="1250">
                      <a:srgbClr val="353535"/>
                    </a:gs>
                    <a:gs pos="100000">
                      <a:srgbClr val="353535"/>
                    </a:gs>
                  </a:gsLst>
                  <a:lin ang="5400000" scaled="0"/>
                </a:gradFill>
                <a:latin typeface="Segoe UI"/>
              </a:rPr>
              <a:t> of </a:t>
            </a:r>
          </a:p>
          <a:p>
            <a:pPr defTabSz="913873">
              <a:lnSpc>
                <a:spcPct val="90000"/>
              </a:lnSpc>
              <a:defRPr/>
            </a:pPr>
            <a:r>
              <a:rPr lang="en-US" sz="1498" b="1" kern="0">
                <a:gradFill>
                  <a:gsLst>
                    <a:gs pos="1250">
                      <a:srgbClr val="353535"/>
                    </a:gs>
                    <a:gs pos="100000">
                      <a:srgbClr val="353535"/>
                    </a:gs>
                  </a:gsLst>
                  <a:lin ang="5400000" scaled="0"/>
                </a:gradFill>
                <a:latin typeface="Segoe UI"/>
              </a:rPr>
              <a:t>servers </a:t>
            </a:r>
            <a:r>
              <a:rPr lang="en-US" sz="1498" kern="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057" y="3133690"/>
            <a:ext cx="2081278"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Who has </a:t>
            </a:r>
            <a:r>
              <a:rPr lang="en-US" sz="1498" b="1" kern="0">
                <a:gradFill>
                  <a:gsLst>
                    <a:gs pos="1250">
                      <a:srgbClr val="353535"/>
                    </a:gs>
                    <a:gs pos="100000">
                      <a:srgbClr val="353535"/>
                    </a:gs>
                  </a:gsLst>
                  <a:lin ang="5400000" scaled="0"/>
                </a:gradFill>
                <a:latin typeface="Segoe UI"/>
              </a:rPr>
              <a:t>physical</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access to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293" y="3957964"/>
            <a:ext cx="1087546"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Do I need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8905" y="402105"/>
            <a:ext cx="2035795"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media should I </a:t>
            </a:r>
          </a:p>
          <a:p>
            <a:pPr defTabSz="913873">
              <a:lnSpc>
                <a:spcPct val="90000"/>
              </a:lnSpc>
              <a:defRPr/>
            </a:pPr>
            <a:r>
              <a:rPr lang="en-US" sz="1498" kern="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415" y="4041303"/>
            <a:ext cx="2262459" cy="517417"/>
          </a:xfrm>
          <a:prstGeom prst="rect">
            <a:avLst/>
          </a:prstGeom>
          <a:noFill/>
        </p:spPr>
        <p:txBody>
          <a:bodyPr wrap="squar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storage I </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6398" y="2371049"/>
            <a:ext cx="1424337"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a:t>
            </a:r>
            <a:br>
              <a:rPr lang="en-US" sz="1498" kern="0">
                <a:gradFill>
                  <a:gsLst>
                    <a:gs pos="1250">
                      <a:srgbClr val="353535"/>
                    </a:gs>
                    <a:gs pos="100000">
                      <a:srgbClr val="353535"/>
                    </a:gs>
                  </a:gsLst>
                  <a:lin ang="5400000" scaled="0"/>
                </a:gradFill>
                <a:latin typeface="Segoe UI"/>
              </a:rPr>
            </a:br>
            <a:r>
              <a:rPr lang="en-US" sz="1498" b="1" kern="0">
                <a:gradFill>
                  <a:gsLst>
                    <a:gs pos="1250">
                      <a:srgbClr val="353535"/>
                    </a:gs>
                    <a:gs pos="100000">
                      <a:srgbClr val="353535"/>
                    </a:gs>
                  </a:gsLst>
                  <a:lin ang="5400000" scaled="0"/>
                </a:gradFill>
                <a:latin typeface="Segoe UI"/>
              </a:rPr>
              <a:t>scale</a:t>
            </a:r>
            <a:r>
              <a:rPr lang="en-US" sz="1498" kern="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7551" y="336886"/>
            <a:ext cx="2354604"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What happens in case of</a:t>
            </a:r>
          </a:p>
          <a:p>
            <a:pPr defTabSz="913873">
              <a:lnSpc>
                <a:spcPct val="90000"/>
              </a:lnSpc>
              <a:defRPr/>
            </a:pP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 </a:t>
            </a:r>
            <a:r>
              <a:rPr lang="en-US" sz="1498" b="1" kern="0">
                <a:gradFill>
                  <a:gsLst>
                    <a:gs pos="1250">
                      <a:srgbClr val="353535"/>
                    </a:gs>
                    <a:gs pos="100000">
                      <a:srgbClr val="353535"/>
                    </a:gs>
                  </a:gsLst>
                  <a:lin ang="5400000" scaled="0"/>
                </a:gradFill>
                <a:latin typeface="Segoe UI"/>
              </a:rPr>
              <a:t>hardware</a:t>
            </a:r>
            <a:r>
              <a:rPr lang="en-US" sz="1498" kern="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1068" y="4787578"/>
            <a:ext cx="2115907" cy="517417"/>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How can I dynamically</a:t>
            </a:r>
            <a:br>
              <a:rPr lang="en-US" sz="1498" kern="0">
                <a:gradFill>
                  <a:gsLst>
                    <a:gs pos="1250">
                      <a:srgbClr val="353535"/>
                    </a:gs>
                    <a:gs pos="100000">
                      <a:srgbClr val="353535"/>
                    </a:gs>
                  </a:gsLst>
                  <a:lin ang="5400000" scaled="0"/>
                </a:gradFill>
                <a:latin typeface="Segoe UI"/>
              </a:rPr>
            </a:br>
            <a:r>
              <a:rPr lang="en-US" sz="1498" kern="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6213" y="3942811"/>
            <a:ext cx="1540199"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Who </a:t>
            </a:r>
            <a:r>
              <a:rPr lang="en-US" sz="1498" b="1" kern="0">
                <a:gradFill>
                  <a:gsLst>
                    <a:gs pos="1250">
                      <a:srgbClr val="353535"/>
                    </a:gs>
                    <a:gs pos="100000">
                      <a:srgbClr val="353535"/>
                    </a:gs>
                  </a:gsLst>
                  <a:lin ang="5400000" scaled="0"/>
                </a:gradFill>
                <a:latin typeface="Segoe UI"/>
              </a:rPr>
              <a:t>monitors</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5776" y="1166013"/>
            <a:ext cx="1540199" cy="517606"/>
          </a:xfrm>
          <a:prstGeom prst="rect">
            <a:avLst/>
          </a:prstGeom>
          <a:noFill/>
        </p:spPr>
        <p:txBody>
          <a:bodyPr wrap="none" rtlCol="0">
            <a:spAutoFit/>
          </a:bodyPr>
          <a:lstStyle/>
          <a:p>
            <a:pPr defTabSz="913873">
              <a:lnSpc>
                <a:spcPct val="90000"/>
              </a:lnSpc>
              <a:defRPr/>
            </a:pPr>
            <a:r>
              <a:rPr lang="en-US" sz="1498" kern="0">
                <a:gradFill>
                  <a:gsLst>
                    <a:gs pos="1250">
                      <a:srgbClr val="353535"/>
                    </a:gs>
                    <a:gs pos="100000">
                      <a:srgbClr val="353535"/>
                    </a:gs>
                  </a:gsLst>
                  <a:lin ang="5400000" scaled="0"/>
                </a:gradFill>
                <a:latin typeface="Segoe UI"/>
              </a:rPr>
              <a:t>Who </a:t>
            </a:r>
            <a:r>
              <a:rPr lang="en-US" sz="1498" b="1" kern="0">
                <a:gradFill>
                  <a:gsLst>
                    <a:gs pos="1250">
                      <a:srgbClr val="353535"/>
                    </a:gs>
                    <a:gs pos="100000">
                      <a:srgbClr val="353535"/>
                    </a:gs>
                  </a:gsLst>
                  <a:lin ang="5400000" scaled="0"/>
                </a:gradFill>
                <a:latin typeface="Segoe UI"/>
              </a:rPr>
              <a:t>monitors</a:t>
            </a:r>
            <a:r>
              <a:rPr lang="en-US" sz="1498" kern="0">
                <a:gradFill>
                  <a:gsLst>
                    <a:gs pos="1250">
                      <a:srgbClr val="353535"/>
                    </a:gs>
                    <a:gs pos="100000">
                      <a:srgbClr val="353535"/>
                    </a:gs>
                  </a:gsLst>
                  <a:lin ang="5400000" scaled="0"/>
                </a:gradFill>
                <a:latin typeface="Segoe UI"/>
              </a:rPr>
              <a:t> </a:t>
            </a:r>
          </a:p>
          <a:p>
            <a:pPr defTabSz="913873">
              <a:lnSpc>
                <a:spcPct val="90000"/>
              </a:lnSpc>
              <a:defRPr/>
            </a:pPr>
            <a:r>
              <a:rPr lang="en-US" sz="1498" kern="0">
                <a:gradFill>
                  <a:gsLst>
                    <a:gs pos="1250">
                      <a:srgbClr val="353535"/>
                    </a:gs>
                    <a:gs pos="100000">
                      <a:srgbClr val="353535"/>
                    </a:gs>
                  </a:gsLst>
                  <a:lin ang="5400000" scaled="0"/>
                </a:gradFill>
                <a:latin typeface="Segoe UI"/>
              </a:rPr>
              <a:t>my </a:t>
            </a:r>
            <a:r>
              <a:rPr lang="en-US" sz="1498" b="1" kern="0">
                <a:gradFill>
                  <a:gsLst>
                    <a:gs pos="1250">
                      <a:srgbClr val="353535"/>
                    </a:gs>
                    <a:gs pos="100000">
                      <a:srgbClr val="353535"/>
                    </a:gs>
                  </a:gsLst>
                  <a:lin ang="5400000" scaled="0"/>
                </a:gradFill>
                <a:latin typeface="Segoe UI"/>
              </a:rPr>
              <a:t>App</a:t>
            </a:r>
            <a:r>
              <a:rPr lang="en-US" sz="1498" kern="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092" y="4203371"/>
            <a:ext cx="1340292" cy="134029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092" y="1723123"/>
            <a:ext cx="1340292" cy="134029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127" y="1723123"/>
            <a:ext cx="1340292" cy="134029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20057" y="1723123"/>
            <a:ext cx="1340292" cy="134029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653"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618"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7" y="3160728"/>
            <a:ext cx="0" cy="940820"/>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118" y="37257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0963" y="104328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0983" y="1764432"/>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060" y="236383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090" y="107455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415" y="44393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406" y="37579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895" y="172980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082" y="433317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123" y="515268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59996" y="450371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4342" y="945675"/>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624" y="24504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8218" y="12430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1198" y="407669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80333" y="493567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737" y="44159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415" y="5113487"/>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138" y="348176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10073" y="311573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3527" y="511849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385" y="367651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BF315-EE26-4038-AD03-2B591A04F131}"/>
              </a:ext>
            </a:extLst>
          </p:cNvPr>
          <p:cNvSpPr>
            <a:spLocks noGrp="1"/>
          </p:cNvSpPr>
          <p:nvPr>
            <p:ph type="title"/>
          </p:nvPr>
        </p:nvSpPr>
        <p:spPr>
          <a:xfrm>
            <a:off x="149629" y="2380848"/>
            <a:ext cx="8165306" cy="1793090"/>
          </a:xfrm>
        </p:spPr>
        <p:txBody>
          <a:bodyPr/>
          <a:lstStyle/>
          <a:p>
            <a:r>
              <a:rPr lang="en-US" sz="3600" dirty="0"/>
              <a:t>Access all Content and Videos for Microsoft Tech Summit on the Microsoft Tech Community at: </a:t>
            </a:r>
            <a:br>
              <a:rPr lang="en-US" sz="4000" dirty="0"/>
            </a:br>
            <a:br>
              <a:rPr lang="en-US" sz="4400" dirty="0"/>
            </a:br>
            <a:r>
              <a:rPr lang="en-US" sz="3200" dirty="0">
                <a:hlinkClick r:id="rId3"/>
              </a:rPr>
              <a:t>techcommunity.microsoft.com</a:t>
            </a:r>
            <a:endParaRPr lang="en-US" sz="3200" dirty="0"/>
          </a:p>
        </p:txBody>
      </p:sp>
      <p:sp>
        <p:nvSpPr>
          <p:cNvPr id="5" name="Text Placeholder 4">
            <a:extLst>
              <a:ext uri="{FF2B5EF4-FFF2-40B4-BE49-F238E27FC236}">
                <a16:creationId xmlns:a16="http://schemas.microsoft.com/office/drawing/2014/main" id="{A7FF047A-005C-4E12-84B4-45CE3624CDFA}"/>
              </a:ext>
            </a:extLst>
          </p:cNvPr>
          <p:cNvSpPr>
            <a:spLocks noGrp="1"/>
          </p:cNvSpPr>
          <p:nvPr>
            <p:ph type="body" sz="quarter" idx="12"/>
          </p:nvPr>
        </p:nvSpPr>
        <p:spPr>
          <a:xfrm>
            <a:off x="149629" y="4453840"/>
            <a:ext cx="5378487" cy="1792326"/>
          </a:xfrm>
        </p:spPr>
        <p:txBody>
          <a:bodyPr/>
          <a:lstStyle/>
          <a:p>
            <a:r>
              <a:rPr lang="en-US" sz="3200" dirty="0">
                <a:latin typeface="+mj-lt"/>
              </a:rPr>
              <a:t>Questions? Visit the Microsoft Tech Community in the Hub!</a:t>
            </a:r>
          </a:p>
        </p:txBody>
      </p:sp>
    </p:spTree>
    <p:extLst>
      <p:ext uri="{BB962C8B-B14F-4D97-AF65-F5344CB8AC3E}">
        <p14:creationId xmlns:p14="http://schemas.microsoft.com/office/powerpoint/2010/main" val="414881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678" y="6028086"/>
            <a:ext cx="240158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378" y="6014388"/>
            <a:ext cx="1144124"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605944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4943" y="4314232"/>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1382" y="3222659"/>
            <a:ext cx="3816530"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a:t>
            </a:r>
            <a:r>
              <a:rPr lang="en-US" sz="1498" b="1" kern="0">
                <a:gradFill>
                  <a:gsLst>
                    <a:gs pos="1250">
                      <a:srgbClr val="353535"/>
                    </a:gs>
                    <a:gs pos="100000">
                      <a:srgbClr val="353535"/>
                    </a:gs>
                  </a:gsLst>
                  <a:lin ang="5400000" scaled="0"/>
                </a:gradFill>
                <a:latin typeface="Segoe UI"/>
              </a:rPr>
              <a:t>patch</a:t>
            </a:r>
            <a:r>
              <a:rPr lang="en-US" sz="1498" kern="0">
                <a:gradFill>
                  <a:gsLst>
                    <a:gs pos="1250">
                      <a:srgbClr val="353535"/>
                    </a:gs>
                    <a:gs pos="100000">
                      <a:srgbClr val="353535"/>
                    </a:gs>
                  </a:gsLst>
                  <a:lin ang="5400000" scaled="0"/>
                </a:gradFill>
                <a:latin typeface="Segoe UI"/>
              </a:rPr>
              <a:t>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8052" y="3619182"/>
            <a:ext cx="3543188" cy="329272"/>
          </a:xfrm>
          <a:prstGeom prst="rect">
            <a:avLst/>
          </a:prstGeom>
          <a:noFill/>
        </p:spPr>
        <p:txBody>
          <a:bodyPr wrap="non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backup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8391" y="4015706"/>
            <a:ext cx="4002513"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Which packages should be on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357" y="927986"/>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313" y="553457"/>
            <a:ext cx="3344839"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4765" y="178928"/>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7949" y="1302516"/>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982" y="3619182"/>
            <a:ext cx="2532264"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b="1">
                <a:gradFill>
                  <a:gsLst>
                    <a:gs pos="1250">
                      <a:srgbClr val="353535"/>
                    </a:gs>
                    <a:gs pos="100000">
                      <a:srgbClr val="353535"/>
                    </a:gs>
                  </a:gsLst>
                  <a:lin ang="5400000" scaled="0"/>
                </a:gradFill>
              </a:rPr>
              <a:t>Which OS </a:t>
            </a:r>
            <a:r>
              <a:rPr lang="en-US" sz="149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502" y="3222659"/>
            <a:ext cx="4943222"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How do I </a:t>
            </a:r>
            <a:r>
              <a:rPr lang="en-US" sz="1498" b="1">
                <a:gradFill>
                  <a:gsLst>
                    <a:gs pos="1250">
                      <a:srgbClr val="353535"/>
                    </a:gs>
                    <a:gs pos="100000">
                      <a:srgbClr val="353535"/>
                    </a:gs>
                  </a:gsLst>
                  <a:lin ang="5400000" scaled="0"/>
                </a:gradFill>
              </a:rPr>
              <a:t>deploy</a:t>
            </a:r>
            <a:r>
              <a:rPr lang="en-US" sz="1498">
                <a:gradFill>
                  <a:gsLst>
                    <a:gs pos="1250">
                      <a:srgbClr val="353535"/>
                    </a:gs>
                    <a:gs pos="100000">
                      <a:srgbClr val="353535"/>
                    </a:gs>
                  </a:gsLst>
                  <a:lin ang="5400000" scaled="0"/>
                </a:gradFill>
              </a:rPr>
              <a:t> new </a:t>
            </a:r>
            <a:r>
              <a:rPr lang="en-US" sz="1498" b="1">
                <a:gradFill>
                  <a:gsLst>
                    <a:gs pos="1250">
                      <a:srgbClr val="353535"/>
                    </a:gs>
                    <a:gs pos="100000">
                      <a:srgbClr val="353535"/>
                    </a:gs>
                  </a:gsLst>
                  <a:lin ang="5400000" scaled="0"/>
                </a:gradFill>
              </a:rPr>
              <a:t>code</a:t>
            </a:r>
            <a:r>
              <a:rPr lang="en-US" sz="1498">
                <a:gradFill>
                  <a:gsLst>
                    <a:gs pos="1250">
                      <a:srgbClr val="353535"/>
                    </a:gs>
                    <a:gs pos="100000">
                      <a:srgbClr val="353535"/>
                    </a:gs>
                  </a:gsLst>
                  <a:lin ang="5400000" scaled="0"/>
                </a:gradFill>
              </a:rPr>
              <a:t> to my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238" y="4015706"/>
            <a:ext cx="4175749"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Who </a:t>
            </a:r>
            <a:r>
              <a:rPr lang="en-US" sz="1498" b="1">
                <a:gradFill>
                  <a:gsLst>
                    <a:gs pos="1250">
                      <a:srgbClr val="353535"/>
                    </a:gs>
                    <a:gs pos="100000">
                      <a:srgbClr val="353535"/>
                    </a:gs>
                  </a:gsLst>
                  <a:lin ang="5400000" scaled="0"/>
                </a:gradFill>
              </a:rPr>
              <a:t>monitors</a:t>
            </a:r>
            <a:r>
              <a:rPr lang="en-US" sz="149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092" y="4203026"/>
            <a:ext cx="1340292" cy="134029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092" y="1722779"/>
            <a:ext cx="1340292" cy="134029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127" y="1722779"/>
            <a:ext cx="1340292" cy="134029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20057" y="1722779"/>
            <a:ext cx="1340292" cy="134029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653"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618"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7" y="3160383"/>
            <a:ext cx="0" cy="940820"/>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57" y="5097217"/>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678" y="6028080"/>
            <a:ext cx="605944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685" y="6014388"/>
            <a:ext cx="1270013"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88107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6892" y="2438153"/>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779" y="1723095"/>
            <a:ext cx="1340292" cy="134029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5814" y="1723095"/>
            <a:ext cx="1340292" cy="134029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743" y="1723095"/>
            <a:ext cx="1340292" cy="134029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340" y="2368252"/>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305" y="2368252"/>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640" y="1813949"/>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043" y="928302"/>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 </a:t>
            </a:r>
            <a:r>
              <a:rPr lang="en-US" sz="1498">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69773" y="553773"/>
            <a:ext cx="4094945"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a:t>
            </a:r>
            <a:r>
              <a:rPr lang="en-US" sz="1498" b="1">
                <a:gradFill>
                  <a:gsLst>
                    <a:gs pos="1250">
                      <a:srgbClr val="353535"/>
                    </a:gs>
                    <a:gs pos="100000">
                      <a:srgbClr val="353535"/>
                    </a:gs>
                  </a:gsLst>
                  <a:lin ang="5400000" scaled="0"/>
                </a:gradFill>
              </a:rPr>
              <a:t> “server”</a:t>
            </a:r>
            <a:r>
              <a:rPr lang="en-US" sz="1498">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451" y="179245"/>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636" y="1302832"/>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678" y="6028080"/>
            <a:ext cx="88107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262" y="6014388"/>
            <a:ext cx="1032761"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119893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3234"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2265" y="6010972"/>
            <a:ext cx="2236247"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a:solidFill>
                  <a:srgbClr val="0070C0"/>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124" y="2160644"/>
            <a:ext cx="2793630" cy="187337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6509" y="2545027"/>
            <a:ext cx="1340292" cy="134029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833" y="2545027"/>
            <a:ext cx="1340292" cy="134029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512" y="3190184"/>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7179" y="3190184"/>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377" y="1414886"/>
            <a:ext cx="6163586" cy="40801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2000">
                <a:gradFill>
                  <a:gsLst>
                    <a:gs pos="1250">
                      <a:srgbClr val="353535"/>
                    </a:gs>
                    <a:gs pos="100000">
                      <a:srgbClr val="353535"/>
                    </a:gs>
                  </a:gsLst>
                  <a:lin ang="5400000" scaled="0"/>
                </a:gradFill>
              </a:rPr>
              <a:t>How do I </a:t>
            </a:r>
            <a:r>
              <a:rPr lang="en-US" sz="2000" b="1">
                <a:gradFill>
                  <a:gsLst>
                    <a:gs pos="1250">
                      <a:srgbClr val="353535"/>
                    </a:gs>
                    <a:gs pos="100000">
                      <a:srgbClr val="353535"/>
                    </a:gs>
                  </a:gsLst>
                  <a:lin ang="5400000" scaled="0"/>
                </a:gradFill>
              </a:rPr>
              <a:t>architect</a:t>
            </a:r>
            <a:r>
              <a:rPr lang="en-US" sz="200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134" y="2601753"/>
            <a:ext cx="163556" cy="262372"/>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62" y="2382425"/>
            <a:ext cx="163556" cy="262372"/>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369" y="3167649"/>
            <a:ext cx="163556" cy="262372"/>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795" y="3063845"/>
            <a:ext cx="163556" cy="262372"/>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928" y="3487432"/>
            <a:ext cx="163556" cy="262372"/>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738" y="2941626"/>
            <a:ext cx="163556" cy="262372"/>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870" y="3083937"/>
            <a:ext cx="163556" cy="262372"/>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54" y="3628069"/>
            <a:ext cx="163556" cy="262372"/>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002" y="3579515"/>
            <a:ext cx="163556" cy="262372"/>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408" y="4398512"/>
            <a:ext cx="713906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64" spc="-102">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937325" y="1212849"/>
            <a:ext cx="4275801" cy="5277340"/>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Event-driven scale</a:t>
              </a:r>
            </a:p>
          </p:txBody>
        </p:sp>
      </p:grpSp>
      <p:grpSp>
        <p:nvGrpSpPr>
          <p:cNvPr id="204" name="Group 203"/>
          <p:cNvGrpSpPr/>
          <p:nvPr/>
        </p:nvGrpSpPr>
        <p:grpSpPr>
          <a:xfrm>
            <a:off x="7719307" y="857386"/>
            <a:ext cx="4986727" cy="5632803"/>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Sub-second billing</a:t>
              </a:r>
            </a:p>
          </p:txBody>
        </p:sp>
      </p:grpSp>
      <p:grpSp>
        <p:nvGrpSpPr>
          <p:cNvPr id="202" name="Group 201"/>
          <p:cNvGrpSpPr/>
          <p:nvPr/>
        </p:nvGrpSpPr>
        <p:grpSpPr>
          <a:xfrm>
            <a:off x="842613" y="795046"/>
            <a:ext cx="2611289" cy="5695143"/>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14784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986846" y="1483559"/>
            <a:ext cx="4176514" cy="4638029"/>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1001067" y="1676486"/>
            <a:ext cx="3354818" cy="4289669"/>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556022" y="1861969"/>
            <a:ext cx="1907303" cy="4259621"/>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302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a:xfrm>
            <a:off x="274639" y="295275"/>
            <a:ext cx="11889564" cy="917575"/>
          </a:xfrm>
        </p:spPr>
        <p:txBody>
          <a:bodyPr/>
          <a:lstStyle/>
          <a:p>
            <a:r>
              <a:rPr lang="en-US"/>
              <a:t>Serverless application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720327" y="2376923"/>
            <a:ext cx="2793757" cy="2011027"/>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85F7EAC4-9B74-43A3-AD07-F2A2E4038DB7}"/>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FEAEBFDB-9622-466A-B462-EC3920D98476}"/>
    </a:ext>
  </a:extLst>
</a:theme>
</file>

<file path=ppt/theme/theme4.xml><?xml version="1.0" encoding="utf-8"?>
<a:theme xmlns:a="http://schemas.openxmlformats.org/drawingml/2006/main" name="1_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ppt/theme/themeOverride2.xml><?xml version="1.0" encoding="utf-8"?>
<a:themeOverride xmlns:a="http://schemas.openxmlformats.org/drawingml/2006/main">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BE475FE3D65E4E893A8EB35444E28B" ma:contentTypeVersion="20" ma:contentTypeDescription="Create a new document." ma:contentTypeScope="" ma:versionID="8cf108e264b96ee6187ba7e38ef51ff9">
  <xsd:schema xmlns:xsd="http://www.w3.org/2001/XMLSchema" xmlns:xs="http://www.w3.org/2001/XMLSchema" xmlns:p="http://schemas.microsoft.com/office/2006/metadata/properties" xmlns:ns1="http://schemas.microsoft.com/sharepoint/v3" xmlns:ns2="8c549ff6-be8b-4d2f-a427-0e43081ea2a7" xmlns:ns3="498ab54b-dc15-46a3-9798-269cb0296dca" xmlns:ns4="b99bc2c0-e520-48d7-b586-85cd5c9bb38a" targetNamespace="http://schemas.microsoft.com/office/2006/metadata/properties" ma:root="true" ma:fieldsID="51fdfcb5ccc4ba1d0020082b530a7467" ns1:_="" ns2:_="" ns3:_="" ns4:_="">
    <xsd:import namespace="http://schemas.microsoft.com/sharepoint/v3"/>
    <xsd:import namespace="8c549ff6-be8b-4d2f-a427-0e43081ea2a7"/>
    <xsd:import namespace="498ab54b-dc15-46a3-9798-269cb0296dca"/>
    <xsd:import namespace="b99bc2c0-e520-48d7-b586-85cd5c9bb38a"/>
    <xsd:element name="properties">
      <xsd:complexType>
        <xsd:sequence>
          <xsd:element name="documentManagement">
            <xsd:complexType>
              <xsd:all>
                <xsd:element ref="ns2:Doc_Type" minOccurs="0"/>
                <xsd:element ref="ns2:Published" minOccurs="0"/>
                <xsd:element ref="ns2:To_x0020_Do_x0020_Notes" minOccurs="0"/>
                <xsd:element ref="ns2:TFS_x0020_ID" minOccurs="0"/>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549ff6-be8b-4d2f-a427-0e43081ea2a7" elementFormDefault="qualified">
    <xsd:import namespace="http://schemas.microsoft.com/office/2006/documentManagement/types"/>
    <xsd:import namespace="http://schemas.microsoft.com/office/infopath/2007/PartnerControls"/>
    <xsd:element name="Doc_Type" ma:index="8" nillable="true" ma:displayName="Doc_Type" ma:default="Blog" ma:format="Dropdown" ma:internalName="Doc_Type">
      <xsd:simpleType>
        <xsd:restriction base="dms:Choice">
          <xsd:enumeration value="Blog"/>
          <xsd:enumeration value="Document"/>
        </xsd:restriction>
      </xsd:simpleType>
    </xsd:element>
    <xsd:element name="Published" ma:index="9" nillable="true" ma:displayName="Published" ma:default="1" ma:internalName="Published">
      <xsd:simpleType>
        <xsd:restriction base="dms:Boolean"/>
      </xsd:simpleType>
    </xsd:element>
    <xsd:element name="To_x0020_Do_x0020_Notes" ma:index="10" nillable="true" ma:displayName="To Do Notes" ma:internalName="To_x0020_Do_x0020_Notes">
      <xsd:simpleType>
        <xsd:restriction base="dms:Text">
          <xsd:maxLength value="255"/>
        </xsd:restriction>
      </xsd:simpleType>
    </xsd:element>
    <xsd:element name="TFS_x0020_ID" ma:index="11" nillable="true" ma:displayName="TFS ID" ma:description="TFS ID in IX" ma:internalName="TFS_x0020_ID">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98ab54b-dc15-46a3-9798-269cb0296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description="" ma:internalName="LastSharedByUser" ma:readOnly="true">
      <xsd:simpleType>
        <xsd:restriction base="dms:Note">
          <xsd:maxLength value="255"/>
        </xsd:restriction>
      </xsd:simpleType>
    </xsd:element>
    <xsd:element name="LastSharedByTime" ma:index="18"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99bc2c0-e520-48d7-b586-85cd5c9bb38a" elementFormDefault="qualified">
    <xsd:import namespace="http://schemas.microsoft.com/office/2006/documentManagement/types"/>
    <xsd:import namespace="http://schemas.microsoft.com/office/infopath/2007/PartnerControls"/>
    <xsd:element name="MediaServiceMetadata" ma:index="19" nillable="true" ma:displayName="MediaServiceMetadata" ma:description="" ma:hidden="true" ma:internalName="MediaServiceMetadata" ma:readOnly="true">
      <xsd:simpleType>
        <xsd:restriction base="dms:Note"/>
      </xsd:simpleType>
    </xsd:element>
    <xsd:element name="MediaServiceFastMetadata" ma:index="20" nillable="true" ma:displayName="MediaServiceFastMetadata" ma:description="" ma:hidden="true" ma:internalName="MediaServiceFastMetadata" ma:readOnly="true">
      <xsd:simpleType>
        <xsd:restriction base="dms:Note"/>
      </xsd:simpleType>
    </xsd:element>
    <xsd:element name="MediaServiceDateTaken" ma:index="21" nillable="true" ma:displayName="MediaServiceDateTaken" ma:hidden="true" ma:internalName="MediaServiceDateTaken" ma:readOnly="true">
      <xsd:simpleType>
        <xsd:restriction base="dms:Text"/>
      </xsd:simpleType>
    </xsd:element>
    <xsd:element name="MediaServiceAutoTags" ma:index="22" nillable="true" ma:displayName="MediaServiceAutoTags" ma:internalName="MediaServiceAutoTags" ma:readOnly="true">
      <xsd:simpleType>
        <xsd:restriction base="dms:Text"/>
      </xsd:simpleType>
    </xsd:element>
    <xsd:element name="MediaServiceOCR" ma:index="23" nillable="true" ma:displayName="MediaServiceOCR" ma:internalName="MediaServiceOCR" ma:readOnly="true">
      <xsd:simpleType>
        <xsd:restriction base="dms:Note">
          <xsd:maxLength value="255"/>
        </xsd:restriction>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50D82D-7F85-456A-8161-C81C0D79C587}">
  <ds:schemaRefs>
    <ds:schemaRef ds:uri="http://schemas.microsoft.com/office/2006/metadata/properties"/>
    <ds:schemaRef ds:uri="http://schemas.microsoft.com/sharepoint/v3"/>
    <ds:schemaRef ds:uri="http://purl.org/dc/terms/"/>
    <ds:schemaRef ds:uri="http://schemas.openxmlformats.org/package/2006/metadata/core-properties"/>
    <ds:schemaRef ds:uri="498ab54b-dc15-46a3-9798-269cb0296dca"/>
    <ds:schemaRef ds:uri="http://schemas.microsoft.com/office/2006/documentManagement/types"/>
    <ds:schemaRef ds:uri="8c549ff6-be8b-4d2f-a427-0e43081ea2a7"/>
    <ds:schemaRef ds:uri="b99bc2c0-e520-48d7-b586-85cd5c9bb38a"/>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2BD22AD-4153-4856-93A9-11D1793697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c549ff6-be8b-4d2f-a427-0e43081ea2a7"/>
    <ds:schemaRef ds:uri="498ab54b-dc15-46a3-9798-269cb0296dca"/>
    <ds:schemaRef ds:uri="b99bc2c0-e520-48d7-b586-85cd5c9bb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2150</TotalTime>
  <Words>6270</Words>
  <Application>Microsoft Office PowerPoint</Application>
  <PresentationFormat>Custom</PresentationFormat>
  <Paragraphs>575</Paragraphs>
  <Slides>30</Slides>
  <Notes>30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Arial</vt:lpstr>
      <vt:lpstr>Calibri</vt:lpstr>
      <vt:lpstr>Calibri Light</vt:lpstr>
      <vt:lpstr>Consolas</vt:lpstr>
      <vt:lpstr>Segoe Pro</vt:lpstr>
      <vt:lpstr>Segoe UI</vt:lpstr>
      <vt:lpstr>Segoe UI Light</vt:lpstr>
      <vt:lpstr>Segoe UI Semibold</vt:lpstr>
      <vt:lpstr>Segoe UI Semilight</vt:lpstr>
      <vt:lpstr>Times New Roman</vt:lpstr>
      <vt:lpstr>Wingdings</vt:lpstr>
      <vt:lpstr>CIty-Specific Walk-in slides</vt:lpstr>
      <vt:lpstr>5-50155_Microsoft_Tech_Summit_Light_Template</vt:lpstr>
      <vt:lpstr>5-50155_Microsoft_Tech_Summit_Dark_Template</vt:lpstr>
      <vt:lpstr>1_5-50057_TechSummit_FY17_Dark</vt:lpstr>
      <vt:lpstr>Introduction to serverless computing with Azure</vt:lpstr>
      <vt:lpstr>PowerPoint Presentation</vt:lpstr>
      <vt:lpstr>PowerPoint Presentation</vt:lpstr>
      <vt:lpstr>PowerPoint Presentation</vt:lpstr>
      <vt:lpstr>PowerPoint Presentation</vt:lpstr>
      <vt:lpstr>PowerPoint Presentation</vt:lpstr>
      <vt:lpstr>What is “serverless”</vt:lpstr>
      <vt:lpstr>Benefits of “serverless”</vt:lpstr>
      <vt:lpstr>Serverless application platform components</vt:lpstr>
      <vt:lpstr>Serverless application platform components</vt:lpstr>
      <vt:lpstr>Serverless application platform components</vt:lpstr>
      <vt:lpstr>Serverless application platform components</vt:lpstr>
      <vt:lpstr>Serverless application platform components</vt:lpstr>
      <vt:lpstr>PowerPoint Presentation</vt:lpstr>
      <vt:lpstr>PowerPoint Presentation</vt:lpstr>
      <vt:lpstr>Azure Functions</vt:lpstr>
      <vt:lpstr>PowerPoint Presentation</vt:lpstr>
      <vt:lpstr>Demo </vt:lpstr>
      <vt:lpstr>PowerPoint Presentation</vt:lpstr>
      <vt:lpstr>PowerPoint Presentation</vt:lpstr>
      <vt:lpstr>Demo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Access all Content and Videos for Microsoft Tech Summit on the Microsoft Tech Community at:   techcommunity.microsoft.com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Oded Dvoskin</dc:creator>
  <cp:lastModifiedBy>Oded Dvoskin</cp:lastModifiedBy>
  <cp:revision>28</cp:revision>
  <dcterms:modified xsi:type="dcterms:W3CDTF">2018-09-17T22:25:40Z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0x01010086BE475FE3D65E4E893A8EB35444E28B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edlaure@microsoft.com</vt:lpwstr>
  </property>
  <property fmtid="{D5CDD505-2E9C-101B-9397-08002B2CF9AE}" pid="14" name="MSIP_Label_f42aa342-8706-4288-bd11-ebb85995028c_SetDate">
    <vt:lpwstr>2017-11-01T17:42:19.8109351Z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